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43"/>
  </p:handoutMasterIdLst>
  <p:sldIdLst>
    <p:sldId id="258" r:id="rId3"/>
    <p:sldId id="343" r:id="rId5"/>
    <p:sldId id="259" r:id="rId6"/>
    <p:sldId id="386" r:id="rId7"/>
    <p:sldId id="303" r:id="rId8"/>
    <p:sldId id="304" r:id="rId9"/>
    <p:sldId id="305" r:id="rId10"/>
    <p:sldId id="388" r:id="rId11"/>
    <p:sldId id="390" r:id="rId12"/>
    <p:sldId id="389" r:id="rId13"/>
    <p:sldId id="391" r:id="rId14"/>
    <p:sldId id="392" r:id="rId15"/>
    <p:sldId id="307" r:id="rId16"/>
    <p:sldId id="393" r:id="rId17"/>
    <p:sldId id="308" r:id="rId18"/>
    <p:sldId id="394" r:id="rId19"/>
    <p:sldId id="395" r:id="rId20"/>
    <p:sldId id="396" r:id="rId21"/>
    <p:sldId id="397" r:id="rId22"/>
    <p:sldId id="398" r:id="rId23"/>
    <p:sldId id="399" r:id="rId24"/>
    <p:sldId id="400" r:id="rId25"/>
    <p:sldId id="401" r:id="rId26"/>
    <p:sldId id="402" r:id="rId27"/>
    <p:sldId id="403" r:id="rId28"/>
    <p:sldId id="404" r:id="rId29"/>
    <p:sldId id="405" r:id="rId30"/>
    <p:sldId id="407" r:id="rId31"/>
    <p:sldId id="341" r:id="rId32"/>
    <p:sldId id="406" r:id="rId33"/>
    <p:sldId id="408" r:id="rId34"/>
    <p:sldId id="409" r:id="rId35"/>
    <p:sldId id="410" r:id="rId36"/>
    <p:sldId id="412" r:id="rId37"/>
    <p:sldId id="413" r:id="rId38"/>
    <p:sldId id="414" r:id="rId39"/>
    <p:sldId id="415" r:id="rId40"/>
    <p:sldId id="416" r:id="rId41"/>
    <p:sldId id="417" r:id="rId42"/>
  </p:sldIdLst>
  <p:sldSz cx="9144000" cy="5143500" type="screen16x9"/>
  <p:notesSz cx="6858000" cy="9144000"/>
  <p:embeddedFontLst>
    <p:embeddedFont>
      <p:font typeface="Segoe Print" panose="02000600000000000000" charset="0"/>
      <p:regular r:id="rId48"/>
      <p:bold r:id="rId49"/>
    </p:embeddedFont>
    <p:embeddedFont>
      <p:font typeface="Poppins" panose="00000500000000000000"/>
      <p:regular r:id="rId50"/>
    </p:embeddedFont>
    <p:embeddedFont>
      <p:font typeface="Bahnschrift SemiLight" panose="020B0502040204020203" pitchFamily="34" charset="0"/>
      <p:regular r:id="rId51"/>
    </p:embeddedFont>
    <p:embeddedFont>
      <p:font typeface="Century Gothic" panose="020B0502020202020204" charset="0"/>
      <p:regular r:id="rId52"/>
    </p:embeddedFont>
    <p:embeddedFont>
      <p:font typeface="Calibri" panose="020F0502020204030204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derico" initials="f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6" Type="http://schemas.openxmlformats.org/officeDocument/2006/relationships/font" Target="fonts/font9.fntdata"/><Relationship Id="rId55" Type="http://schemas.openxmlformats.org/officeDocument/2006/relationships/font" Target="fonts/font8.fntdata"/><Relationship Id="rId54" Type="http://schemas.openxmlformats.org/officeDocument/2006/relationships/font" Target="fonts/font7.fntdata"/><Relationship Id="rId53" Type="http://schemas.openxmlformats.org/officeDocument/2006/relationships/font" Target="fonts/font6.fntdata"/><Relationship Id="rId52" Type="http://schemas.openxmlformats.org/officeDocument/2006/relationships/font" Target="fonts/font5.fntdata"/><Relationship Id="rId51" Type="http://schemas.openxmlformats.org/officeDocument/2006/relationships/font" Target="fonts/font4.fntdata"/><Relationship Id="rId50" Type="http://schemas.openxmlformats.org/officeDocument/2006/relationships/font" Target="fonts/font3.fntdata"/><Relationship Id="rId5" Type="http://schemas.openxmlformats.org/officeDocument/2006/relationships/slide" Target="slides/slide2.xml"/><Relationship Id="rId49" Type="http://schemas.openxmlformats.org/officeDocument/2006/relationships/font" Target="fonts/font2.fntdata"/><Relationship Id="rId48" Type="http://schemas.openxmlformats.org/officeDocument/2006/relationships/font" Target="fonts/font1.fntdata"/><Relationship Id="rId47" Type="http://schemas.openxmlformats.org/officeDocument/2006/relationships/commentAuthors" Target="commentAuthors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03T22:12:47.346" idx="1">
    <p:pos x="10" y="10"/>
    <p:text/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0837efc8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0837efc84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0837efc84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0837efc84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0837efc84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0837efc84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0837efc8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0837efc84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0837efc84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0837efc84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0837efc84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0837efc84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0837efc84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0837efc84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0837efc84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0837efc84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0837efc84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0837efc84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0837efc84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0837efc84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0837efc84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0837efc84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13259" y="457201"/>
            <a:ext cx="6507167" cy="2400300"/>
          </a:xfrm>
        </p:spPr>
        <p:txBody>
          <a:bodyPr anchor="b">
            <a:normAutofit/>
          </a:bodyPr>
          <a:lstStyle>
            <a:lvl1pPr algn="ctr">
              <a:defRPr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13259" y="2914650"/>
            <a:ext cx="6507167" cy="1428750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6060" y="3549649"/>
            <a:ext cx="7429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4847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56060" y="3974702"/>
            <a:ext cx="7429500" cy="37028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6060" y="457201"/>
            <a:ext cx="7429499" cy="2343149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56058" y="3257550"/>
            <a:ext cx="7429500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56109" y="2514600"/>
            <a:ext cx="6629402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56058" y="3257550"/>
            <a:ext cx="7429500" cy="10858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6059" y="2481436"/>
            <a:ext cx="7429500" cy="110160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56058" y="3583036"/>
            <a:ext cx="7429501" cy="6453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56059" y="2914650"/>
            <a:ext cx="7429500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56058" y="3581400"/>
            <a:ext cx="7429500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6060" y="457201"/>
            <a:ext cx="7429499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56059" y="2628900"/>
            <a:ext cx="74295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56058" y="3257550"/>
            <a:ext cx="7429500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7673" y="457200"/>
            <a:ext cx="1657886" cy="38862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56059" y="457200"/>
            <a:ext cx="5657850" cy="38862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 + 2 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/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/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13260" y="2481436"/>
            <a:ext cx="6515100" cy="11016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13259" y="3583036"/>
            <a:ext cx="651510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56059" y="2000250"/>
            <a:ext cx="3657600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7959" y="2000250"/>
            <a:ext cx="3657600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71961" y="1993900"/>
            <a:ext cx="344169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56059" y="2432447"/>
            <a:ext cx="3657600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32350" y="2000250"/>
            <a:ext cx="34532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7959" y="2432447"/>
            <a:ext cx="3657601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6059" y="1200150"/>
            <a:ext cx="2661841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27859" y="457201"/>
            <a:ext cx="4457701" cy="38862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56059" y="2228850"/>
            <a:ext cx="2661841" cy="13716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6059" y="1200150"/>
            <a:ext cx="4000501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575300" y="-13716"/>
            <a:ext cx="2457449" cy="517779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56059" y="2228850"/>
            <a:ext cx="4000501" cy="13716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9409" y="4412457"/>
            <a:ext cx="685800" cy="273844"/>
          </a:xfrm>
        </p:spPr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56059" y="4412457"/>
            <a:ext cx="382905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56960" y="4412457"/>
            <a:ext cx="2419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000250"/>
            <a:ext cx="7429499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>
    <p:fade thruBlk="1"/>
  </p:transition>
  <p:hf hdr="0" ftr="0" dt="0"/>
  <p:txStyles>
    <p:titleStyle>
      <a:lvl1pPr algn="l" defTabSz="342900" rtl="0" eaLnBrk="1" latinLnBrk="0" hangingPunct="1">
        <a:spcBef>
          <a:spcPct val="0"/>
        </a:spcBef>
        <a:buNone/>
        <a:defRPr sz="24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630" indent="-21463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 panose="020B0604020202020204"/>
        <a:buChar char="•"/>
        <a:defRPr sz="15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557530" indent="-21463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 panose="020B0604020202020204"/>
        <a:buChar char="•"/>
        <a:defRPr sz="13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900430" indent="-21463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157605" indent="-128905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 panose="020B0604020202020204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500505" indent="-128905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 panose="020B0604020202020204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 panose="020B0604020202020204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 panose="020B0604020202020204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 panose="020B0604020202020204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 panose="020B0604020202020204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3.wmf"/><Relationship Id="rId1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6.bin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7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8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0.wmf"/><Relationship Id="rId1" Type="http://schemas.openxmlformats.org/officeDocument/2006/relationships/oleObject" Target="../embeddings/oleObject9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wmf"/><Relationship Id="rId1" Type="http://schemas.openxmlformats.org/officeDocument/2006/relationships/oleObject" Target="../embeddings/oleObject12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"/>
          <p:cNvSpPr txBox="1">
            <a:spLocks noGrp="1"/>
          </p:cNvSpPr>
          <p:nvPr>
            <p:ph type="title"/>
          </p:nvPr>
        </p:nvSpPr>
        <p:spPr>
          <a:xfrm>
            <a:off x="1362976" y="1242192"/>
            <a:ext cx="6866623" cy="198645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it-IT" sz="4000" dirty="0">
                <a:latin typeface="Arial" panose="020B0604020202020204" pitchFamily="34" charset="0"/>
                <a:ea typeface="Segoe Print" panose="02000600000000000000" charset="0"/>
                <a:cs typeface="Arial" panose="020B0604020202020204" pitchFamily="34" charset="0"/>
                <a:sym typeface="Poppins SemiBold" panose="00000500000000000000"/>
              </a:rPr>
              <a:t>Relief-based feature selection: Introduction and review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" name="Google Shape;327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" name="CasellaDiTesto 1"/>
          <p:cNvSpPr txBox="1"/>
          <p:nvPr/>
        </p:nvSpPr>
        <p:spPr>
          <a:xfrm>
            <a:off x="3556067" y="4252170"/>
            <a:ext cx="438618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Ryan et Al, 2018</a:t>
            </a:r>
            <a:endParaRPr lang="it-IT" dirty="0"/>
          </a:p>
        </p:txBody>
      </p:sp>
      <p:sp>
        <p:nvSpPr>
          <p:cNvPr id="3" name="Text Box 2"/>
          <p:cNvSpPr txBox="1"/>
          <p:nvPr/>
        </p:nvSpPr>
        <p:spPr>
          <a:xfrm>
            <a:off x="3955415" y="427355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en-US" dirty="0"/>
              <a:t>11/7/2020</a:t>
            </a:r>
            <a:endParaRPr lang="it-IT" altLang="en-US" dirty="0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6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dirty="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43" name="Google Shape;343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</p:nvPr>
        </p:nvGraphicFramePr>
        <p:xfrm>
          <a:off x="1280795" y="672465"/>
          <a:ext cx="6582410" cy="3798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" imgW="6534150" imgH="5324475" progId="Paint.Picture">
                  <p:embed/>
                </p:oleObj>
              </mc:Choice>
              <mc:Fallback>
                <p:oleObj name="" r:id="rId1" imgW="6534150" imgH="5324475" progId="Paint.Picture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80795" y="672465"/>
                        <a:ext cx="6582410" cy="3798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30275" y="823595"/>
            <a:ext cx="6955155" cy="2343150"/>
          </a:xfrm>
        </p:spPr>
        <p:txBody>
          <a:bodyPr/>
          <a:lstStyle/>
          <a:p>
            <a:r>
              <a:rPr lang="en-US"/>
              <a:t> W[A] guaranteed between [-1,1]</a:t>
            </a:r>
            <a:endParaRPr lang="en-US"/>
          </a:p>
          <a:p>
            <a:endParaRPr lang="en-US"/>
          </a:p>
          <a:p>
            <a:r>
              <a:rPr lang="en-US"/>
              <a:t>Distance of samples = sum of diff over all features [Manhattan]</a:t>
            </a:r>
            <a:endParaRPr lang="en-US"/>
          </a:p>
          <a:p>
            <a:endParaRPr lang="en-US"/>
          </a:p>
          <a:p>
            <a:r>
              <a:rPr lang="en-US"/>
              <a:t>Problem when features are mixed Continue and Discrete --&gt; more weight to Discrete --&gt; Sol: ramp function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</p:nvPr>
        </p:nvGraphicFramePr>
        <p:xfrm>
          <a:off x="972264" y="154128"/>
          <a:ext cx="3657600" cy="642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" r:id="rId1" imgW="4010025" imgH="704850" progId="Paint.Picture">
                  <p:embed/>
                </p:oleObj>
              </mc:Choice>
              <mc:Fallback>
                <p:oleObj name="" r:id="rId1" imgW="4010025" imgH="704850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72264" y="154128"/>
                        <a:ext cx="3657600" cy="642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/>
          <p:nvPr/>
        </p:nvGraphicFramePr>
        <p:xfrm>
          <a:off x="5126990" y="127635"/>
          <a:ext cx="3250565" cy="695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" r:id="rId3" imgW="3248025" imgH="695325" progId="Paint.Picture">
                  <p:embed/>
                </p:oleObj>
              </mc:Choice>
              <mc:Fallback>
                <p:oleObj name="" r:id="rId3" imgW="3248025" imgH="695325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26990" y="127635"/>
                        <a:ext cx="3250565" cy="695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/>
          <p:nvPr/>
        </p:nvGraphicFramePr>
        <p:xfrm>
          <a:off x="2277745" y="2936875"/>
          <a:ext cx="4755515" cy="2030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" r:id="rId5" imgW="5343525" imgH="2352675" progId="Paint.Picture">
                  <p:embed/>
                </p:oleObj>
              </mc:Choice>
              <mc:Fallback>
                <p:oleObj name="" r:id="rId5" imgW="5343525" imgH="2352675" progId="Paint.Picture">
                  <p:embed/>
                  <p:pic>
                    <p:nvPicPr>
                      <p:cNvPr id="0" name="Picture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77745" y="2936875"/>
                        <a:ext cx="4755515" cy="2030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605" y="22225"/>
            <a:ext cx="6839585" cy="856615"/>
          </a:xfrm>
        </p:spPr>
        <p:txBody>
          <a:bodyPr/>
          <a:lstStyle/>
          <a:p>
            <a:r>
              <a:rPr lang="en-US">
                <a:sym typeface="+mn-ea"/>
              </a:rPr>
              <a:t>STRENGHTS AND LIMITATIONS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6605" y="878840"/>
            <a:ext cx="7387590" cy="3077210"/>
          </a:xfrm>
        </p:spPr>
        <p:txBody>
          <a:bodyPr/>
          <a:lstStyle/>
          <a:p>
            <a:endParaRPr lang="en-US"/>
          </a:p>
          <a:p>
            <a:endParaRPr lang="en-US" sz="1400"/>
          </a:p>
          <a:p>
            <a:pPr marL="101600" indent="0">
              <a:buNone/>
            </a:pPr>
            <a:r>
              <a:rPr lang="en-US" sz="1400"/>
              <a:t>Strengths:</a:t>
            </a:r>
            <a:endParaRPr lang="en-US" sz="1400"/>
          </a:p>
          <a:p>
            <a:pPr marL="101600" indent="0">
              <a:buNone/>
            </a:pPr>
            <a:endParaRPr lang="en-US" sz="1400"/>
          </a:p>
          <a:p>
            <a:r>
              <a:rPr lang="en-US" sz="1400"/>
              <a:t>non-myopic --&gt; estimates the quality of a given feature in the context of other features</a:t>
            </a:r>
            <a:endParaRPr lang="en-US" sz="1400"/>
          </a:p>
          <a:p>
            <a:endParaRPr lang="en-US" sz="1400"/>
          </a:p>
          <a:p>
            <a:r>
              <a:rPr lang="en-US" sz="1400"/>
              <a:t>non parametric --&gt; no assumptions regarding the population distribution</a:t>
            </a:r>
            <a:endParaRPr lang="en-US" sz="1400"/>
          </a:p>
          <a:p>
            <a:endParaRPr lang="en-US" sz="1400"/>
          </a:p>
          <a:p>
            <a:r>
              <a:rPr lang="en-US" sz="1400"/>
              <a:t>efficient: does not explore feature subsets And do not tries to identify an optimum</a:t>
            </a:r>
            <a:endParaRPr lang="en-US" sz="1400"/>
          </a:p>
          <a:p>
            <a:endParaRPr lang="en-US" sz="1400"/>
          </a:p>
          <a:p>
            <a:r>
              <a:rPr lang="en-US" sz="1400"/>
              <a:t>--&gt; i</a:t>
            </a:r>
            <a:r>
              <a:rPr lang="it-IT" altLang="en-US" sz="1400"/>
              <a:t>nt</a:t>
            </a:r>
            <a:r>
              <a:rPr lang="en-US" sz="1400"/>
              <a:t>ended as a screener</a:t>
            </a:r>
            <a:endParaRPr lang="en-US" sz="1400"/>
          </a:p>
          <a:p>
            <a:endParaRPr lang="en-US" sz="1400"/>
          </a:p>
          <a:p>
            <a:r>
              <a:rPr lang="en-US" sz="1400"/>
              <a:t>anytime algorithm</a:t>
            </a:r>
            <a:endParaRPr lang="en-US" sz="1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"/>
          <p:cNvSpPr txBox="1">
            <a:spLocks noGrp="1"/>
          </p:cNvSpPr>
          <p:nvPr>
            <p:ph type="title"/>
          </p:nvPr>
        </p:nvSpPr>
        <p:spPr>
          <a:xfrm>
            <a:off x="1432712" y="171050"/>
            <a:ext cx="6278576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>
                <a:latin typeface="Bahnschrift SemiLight" panose="020B0502040204020203" pitchFamily="34" charset="0"/>
                <a:sym typeface="+mn-ea"/>
              </a:rPr>
              <a:t>STRENGHTS AND LIMITATIONS</a:t>
            </a:r>
            <a:endParaRPr dirty="0"/>
          </a:p>
        </p:txBody>
      </p:sp>
      <p:sp>
        <p:nvSpPr>
          <p:cNvPr id="342" name="Google Shape;342;p16"/>
          <p:cNvSpPr txBox="1">
            <a:spLocks noGrp="1"/>
          </p:cNvSpPr>
          <p:nvPr>
            <p:ph type="body" idx="2"/>
          </p:nvPr>
        </p:nvSpPr>
        <p:spPr>
          <a:xfrm>
            <a:off x="1158125" y="1399555"/>
            <a:ext cx="74826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600" dirty="0">
              <a:latin typeface="Bahnschrift SemiLight" panose="020B0502040204020203" pitchFamily="34" charset="0"/>
            </a:endParaRP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sz="1600" dirty="0">
                <a:latin typeface="Bahnschrift SemiLight" panose="020B0502040204020203" pitchFamily="34" charset="0"/>
              </a:rPr>
              <a:t>Limitations:</a:t>
            </a:r>
            <a:endParaRPr lang="en-US" sz="1600" dirty="0">
              <a:latin typeface="Bahnschrift SemiLight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600" dirty="0">
              <a:latin typeface="Bahnschrift SemiLight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Bahnschrift SemiLight" panose="020B0502040204020203" pitchFamily="34" charset="0"/>
              </a:rPr>
              <a:t>Susceptible to noise features</a:t>
            </a:r>
            <a:endParaRPr lang="en-US" sz="1400" dirty="0">
              <a:latin typeface="Bahnschrift SemiLight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Bahnschrift SemiLight" panose="020B0502040204020203" pitchFamily="34" charset="0"/>
              </a:rPr>
              <a:t>Unclear if detect more high level features </a:t>
            </a:r>
            <a:r>
              <a:rPr lang="it-IT" altLang="en-US" sz="1400" dirty="0">
                <a:latin typeface="Bahnschrift SemiLight" panose="020B0502040204020203" pitchFamily="34" charset="0"/>
              </a:rPr>
              <a:t>[&gt;2]</a:t>
            </a:r>
            <a:endParaRPr lang="en-US" sz="1400" dirty="0">
              <a:latin typeface="Bahnschrift SemiLight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Bahnschrift SemiLight" panose="020B0502040204020203" pitchFamily="34" charset="0"/>
              </a:rPr>
              <a:t>Performance deteriorates if number of irrelevant features becomes ‘large’</a:t>
            </a:r>
            <a:endParaRPr lang="en-US" sz="1400" dirty="0">
              <a:latin typeface="Bahnschrift SemiLight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Bahnschrift SemiLight" panose="020B0502040204020203" pitchFamily="34" charset="0"/>
              </a:rPr>
              <a:t>do not reflect nature of an association -&gt; do not tell interaction partners or why a feature is included</a:t>
            </a:r>
            <a:endParaRPr lang="en-US" sz="1400" dirty="0">
              <a:latin typeface="Bahnschrift SemiLight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Bahnschrift SemiLight" panose="020B0502040204020203" pitchFamily="34" charset="0"/>
              </a:rPr>
              <a:t>can not be assessed #False Positive</a:t>
            </a:r>
            <a:endParaRPr lang="en-US" sz="1400" dirty="0">
              <a:latin typeface="Bahnschrift SemiLight" panose="020B0502040204020203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sz="1400" dirty="0">
              <a:latin typeface="Bahnschrift SemiLight" panose="020B0502040204020203" pitchFamily="34" charset="0"/>
            </a:endParaRPr>
          </a:p>
          <a:p>
            <a:pPr marL="457200" lvl="1" indent="0">
              <a:buNone/>
            </a:pPr>
            <a:endParaRPr lang="en-US" sz="1400" dirty="0">
              <a:latin typeface="Bahnschrift SemiLight" panose="020B0502040204020203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400" dirty="0">
              <a:latin typeface="Bahnschrift SemiLight" panose="020B0502040204020203" pitchFamily="34" charset="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43" name="Google Shape;34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FEATURE SUBSET SELECTION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006475" y="1675765"/>
            <a:ext cx="7468870" cy="2343150"/>
          </a:xfrm>
        </p:spPr>
        <p:txBody>
          <a:bodyPr>
            <a:noAutofit/>
          </a:bodyPr>
          <a:lstStyle/>
          <a:p>
            <a:endParaRPr lang="en-US" sz="1400"/>
          </a:p>
          <a:p>
            <a:endParaRPr lang="en-US" sz="1400"/>
          </a:p>
          <a:p>
            <a:pPr marL="101600" indent="0">
              <a:buNone/>
            </a:pPr>
            <a:r>
              <a:rPr lang="en-US" sz="1400"/>
              <a:t>Originally</a:t>
            </a:r>
            <a:endParaRPr lang="en-US" sz="1400"/>
          </a:p>
          <a:p>
            <a:endParaRPr lang="en-US" sz="1400"/>
          </a:p>
          <a:p>
            <a:r>
              <a:rPr lang="en-US" sz="1400"/>
              <a:t>Threshold chose based on Chebyshev's inequality</a:t>
            </a:r>
            <a:endParaRPr lang="en-US" sz="1400"/>
          </a:p>
          <a:p>
            <a:endParaRPr lang="en-US" sz="1400"/>
          </a:p>
          <a:p>
            <a:r>
              <a:rPr lang="en-US" sz="1400"/>
              <a:t>alpha is the probability of accepting an irrelevant feature as relevant</a:t>
            </a:r>
            <a:endParaRPr lang="en-US" sz="1400"/>
          </a:p>
          <a:p>
            <a:endParaRPr lang="en-US" sz="1400"/>
          </a:p>
          <a:p>
            <a:pPr marL="101600" indent="0">
              <a:buNone/>
            </a:pPr>
            <a:r>
              <a:rPr lang="en-US" sz="1400"/>
              <a:t>In practice it is sometimes useful to choose #features directly based on runtime limitations</a:t>
            </a:r>
            <a:endParaRPr lang="en-US" sz="1400"/>
          </a:p>
          <a:p>
            <a:endParaRPr lang="en-US" sz="1400"/>
          </a:p>
          <a:p>
            <a:r>
              <a:rPr lang="en-US" sz="1400"/>
              <a:t>Tradeoff between including all relevant features and make task tractable</a:t>
            </a:r>
            <a:endParaRPr lang="en-US" sz="1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</p:nvPr>
        </p:nvGraphicFramePr>
        <p:xfrm>
          <a:off x="6905387" y="2238376"/>
          <a:ext cx="1105535" cy="391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" r:id="rId1" imgW="1104900" imgH="390525" progId="Paint.Picture">
                  <p:embed/>
                </p:oleObj>
              </mc:Choice>
              <mc:Fallback>
                <p:oleObj name="" r:id="rId1" imgW="1104900" imgH="390525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905387" y="2238376"/>
                        <a:ext cx="1105535" cy="391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"/>
          <p:cNvSpPr txBox="1">
            <a:spLocks noGrp="1"/>
          </p:cNvSpPr>
          <p:nvPr>
            <p:ph type="title"/>
          </p:nvPr>
        </p:nvSpPr>
        <p:spPr>
          <a:xfrm>
            <a:off x="1432712" y="171050"/>
            <a:ext cx="6278576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>
                <a:latin typeface="Bahnschrift SemiLight" panose="020B0502040204020203" pitchFamily="34" charset="0"/>
                <a:sym typeface="+mn-ea"/>
              </a:rPr>
              <a:t>INTERPRETATION</a:t>
            </a:r>
            <a:endParaRPr dirty="0"/>
          </a:p>
        </p:txBody>
      </p:sp>
      <p:sp>
        <p:nvSpPr>
          <p:cNvPr id="342" name="Google Shape;342;p16"/>
          <p:cNvSpPr txBox="1">
            <a:spLocks noGrp="1"/>
          </p:cNvSpPr>
          <p:nvPr>
            <p:ph type="body" idx="2"/>
          </p:nvPr>
        </p:nvSpPr>
        <p:spPr>
          <a:xfrm>
            <a:off x="989160" y="1487516"/>
            <a:ext cx="74826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latin typeface="Bahnschrift SemiLight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latin typeface="Bahnschrift SemiLight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Bahnschrift SemiLight" panose="020B0502040204020203" pitchFamily="34" charset="0"/>
              </a:rPr>
              <a:t>Without the near condition, Relief weights would be strongly correlated with impurity functions such as the Gini-index gain</a:t>
            </a:r>
            <a:endParaRPr lang="en-US" dirty="0">
              <a:latin typeface="Bahnschrift SemiLight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latin typeface="Bahnschrift SemiLight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Bahnschrift SemiLight" panose="020B0502040204020203" pitchFamily="34" charset="0"/>
              </a:rPr>
              <a:t>Would be myopic filter feature selection algorithms</a:t>
            </a:r>
            <a:endParaRPr lang="en-US" dirty="0">
              <a:latin typeface="Bahnschrift SemiLight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latin typeface="Bahnschrift SemiLight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Bahnschrift SemiLight" panose="020B0502040204020203" pitchFamily="34" charset="0"/>
              </a:rPr>
              <a:t>Nearest condition enables Relief to take into account context of other features and detect interactions </a:t>
            </a:r>
            <a:r>
              <a:rPr lang="it-IT" altLang="en-US" dirty="0">
                <a:latin typeface="Bahnschrift SemiLight" panose="020B0502040204020203" pitchFamily="34" charset="0"/>
              </a:rPr>
              <a:t>-&gt; if </a:t>
            </a:r>
            <a:r>
              <a:rPr lang="en-US" dirty="0">
                <a:latin typeface="Bahnschrift SemiLight" panose="020B0502040204020203" pitchFamily="34" charset="0"/>
              </a:rPr>
              <a:t>Neigh &gt;&gt; --&gt; lose that power</a:t>
            </a:r>
            <a:endParaRPr lang="en-US" dirty="0">
              <a:latin typeface="Bahnschrift SemiLight" panose="020B0502040204020203" pitchFamily="34" charset="0"/>
            </a:endParaRPr>
          </a:p>
        </p:txBody>
      </p:sp>
      <p:sp>
        <p:nvSpPr>
          <p:cNvPr id="343" name="Google Shape;34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0" y="805180"/>
            <a:ext cx="6694805" cy="856615"/>
          </a:xfrm>
        </p:spPr>
        <p:txBody>
          <a:bodyPr/>
          <a:lstStyle/>
          <a:p>
            <a:r>
              <a:rPr lang="en-US">
                <a:sym typeface="+mn-ea"/>
              </a:rPr>
              <a:t>Review of Relief-based algorithm</a:t>
            </a:r>
            <a:br>
              <a:rPr lang="en-US"/>
            </a:b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6605" y="1524635"/>
            <a:ext cx="6896100" cy="3077210"/>
          </a:xfrm>
        </p:spPr>
        <p:txBody>
          <a:bodyPr/>
          <a:lstStyle/>
          <a:p>
            <a:endParaRPr lang="en-US"/>
          </a:p>
          <a:p>
            <a:pPr marL="101600" indent="0">
              <a:buNone/>
            </a:pPr>
            <a:r>
              <a:rPr lang="it-IT" altLang="en-US"/>
              <a:t>1.	</a:t>
            </a:r>
            <a:r>
              <a:rPr lang="en-US"/>
              <a:t>ReliefF</a:t>
            </a:r>
            <a:endParaRPr lang="en-US"/>
          </a:p>
          <a:p>
            <a:endParaRPr lang="en-US"/>
          </a:p>
          <a:p>
            <a:pPr lvl="1"/>
            <a:r>
              <a:rPr lang="en-US"/>
              <a:t> Most utilized</a:t>
            </a:r>
            <a:endParaRPr lang="en-US"/>
          </a:p>
          <a:p>
            <a:pPr lvl="1"/>
            <a:r>
              <a:rPr lang="en-US"/>
              <a:t> relies on k, usually 10, neighborhood [instead of 1]</a:t>
            </a:r>
            <a:endParaRPr lang="en-US"/>
          </a:p>
          <a:p>
            <a:pPr lvl="1"/>
            <a:r>
              <a:rPr lang="en-US"/>
              <a:t> handle missing data: Interpolation, diff function equal to the class-conditional probability that two instances have different values for the given feature.</a:t>
            </a:r>
            <a:endParaRPr lang="en-US"/>
          </a:p>
          <a:p>
            <a:pPr lvl="1"/>
            <a:r>
              <a:rPr lang="en-US"/>
              <a:t> handle multiclass target: k nearest misses from each ‘other’ class, and averages the weight update based on the prior probability of each class</a:t>
            </a:r>
            <a:endParaRPr lang="en-US"/>
          </a:p>
          <a:p>
            <a:pPr lvl="1"/>
            <a:r>
              <a:rPr lang="en-US"/>
              <a:t> m=n, every instance is a target variable once</a:t>
            </a:r>
            <a:endParaRPr lang="en-US"/>
          </a:p>
          <a:p>
            <a:pPr lvl="1"/>
            <a:r>
              <a:rPr lang="en-US"/>
              <a:t> Asyntotic speed = n</a:t>
            </a:r>
            <a:r>
              <a:rPr lang="en-US" baseline="30000"/>
              <a:t>2 </a:t>
            </a:r>
            <a:r>
              <a:rPr lang="en-US"/>
              <a:t>a</a:t>
            </a:r>
            <a:endParaRPr lang="it-IT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1" name="Content Placeholder 10"/>
          <p:cNvGraphicFramePr>
            <a:graphicFrameLocks noGrp="1" noChangeAspect="1"/>
          </p:cNvGraphicFramePr>
          <p:nvPr>
            <p:ph sz="half" idx="2"/>
          </p:nvPr>
        </p:nvGraphicFramePr>
        <p:xfrm>
          <a:off x="855980" y="187325"/>
          <a:ext cx="6864985" cy="4625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" r:id="rId1" imgW="7705725" imgH="5191125" progId="Paint.Picture">
                  <p:embed/>
                </p:oleObj>
              </mc:Choice>
              <mc:Fallback>
                <p:oleObj name="" r:id="rId1" imgW="7705725" imgH="5191125" progId="Paint.Picture">
                  <p:embed/>
                  <p:pic>
                    <p:nvPicPr>
                      <p:cNvPr id="0" name="Picture 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55980" y="187325"/>
                        <a:ext cx="6864985" cy="4625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sz="half" idx="1"/>
          </p:nvPr>
        </p:nvGraphicFramePr>
        <p:xfrm>
          <a:off x="55245" y="1258570"/>
          <a:ext cx="9033510" cy="3154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" r:id="rId1" imgW="7610475" imgH="2657475" progId="Paint.Picture">
                  <p:embed/>
                </p:oleObj>
              </mc:Choice>
              <mc:Fallback>
                <p:oleObj name="" r:id="rId1" imgW="7610475" imgH="2657475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5245" y="1258570"/>
                        <a:ext cx="9033510" cy="3154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395" y="121920"/>
            <a:ext cx="7429499" cy="1428750"/>
          </a:xfrm>
        </p:spPr>
        <p:txBody>
          <a:bodyPr/>
          <a:lstStyle/>
          <a:p>
            <a:r>
              <a:rPr lang="en-US">
                <a:sym typeface="+mn-ea"/>
              </a:rPr>
              <a:t>TABLE </a:t>
            </a:r>
            <a:r>
              <a:rPr lang="it-IT" altLang="en-US">
                <a:sym typeface="+mn-ea"/>
              </a:rPr>
              <a:t>description</a:t>
            </a:r>
            <a:endParaRPr lang="it-IT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135" y="1116965"/>
            <a:ext cx="8049895" cy="3495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 </a:t>
            </a:r>
            <a:endParaRPr lang="en-US"/>
          </a:p>
          <a:p>
            <a:pPr marL="0" indent="0">
              <a:buNone/>
            </a:pPr>
            <a:r>
              <a:rPr lang="en-US"/>
              <a:t>table compute:</a:t>
            </a:r>
            <a:endParaRPr lang="en-US"/>
          </a:p>
          <a:p>
            <a:r>
              <a:rPr lang="en-US"/>
              <a:t>  Name and brief description of the algorithm</a:t>
            </a:r>
            <a:endParaRPr lang="en-US"/>
          </a:p>
          <a:p>
            <a:r>
              <a:rPr lang="en-US"/>
              <a:t>  Complexity both approximate and complete [n = #</a:t>
            </a:r>
            <a:r>
              <a:rPr lang="it-IT" altLang="en-US"/>
              <a:t>samples </a:t>
            </a:r>
            <a:r>
              <a:rPr lang="en-US"/>
              <a:t>, a = #feature]</a:t>
            </a:r>
            <a:endParaRPr lang="en-US"/>
          </a:p>
          <a:p>
            <a:r>
              <a:rPr lang="en-US"/>
              <a:t>  Focus --&gt; the principal difference with prior algorithm</a:t>
            </a:r>
            <a:endParaRPr lang="en-US"/>
          </a:p>
          <a:p>
            <a:r>
              <a:rPr lang="en-US"/>
              <a:t>  Flag handle continuous feature</a:t>
            </a:r>
            <a:endParaRPr lang="en-US"/>
          </a:p>
          <a:p>
            <a:r>
              <a:rPr lang="en-US"/>
              <a:t>  Flag handle multi-class target</a:t>
            </a:r>
            <a:endParaRPr lang="en-US"/>
          </a:p>
          <a:p>
            <a:r>
              <a:rPr lang="en-US"/>
              <a:t>  Flag handle regression</a:t>
            </a:r>
            <a:endParaRPr lang="en-US"/>
          </a:p>
          <a:p>
            <a:r>
              <a:rPr lang="en-US"/>
              <a:t>  Flag handle missing data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"/>
          <p:cNvSpPr txBox="1">
            <a:spLocks noGrp="1"/>
          </p:cNvSpPr>
          <p:nvPr>
            <p:ph type="title"/>
          </p:nvPr>
        </p:nvSpPr>
        <p:spPr>
          <a:xfrm>
            <a:off x="1310425" y="63125"/>
            <a:ext cx="55197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u="sng" dirty="0" err="1"/>
              <a:t>Objective</a:t>
            </a:r>
            <a:r>
              <a:rPr lang="it-IT" sz="2400" u="sng" dirty="0"/>
              <a:t> and </a:t>
            </a:r>
            <a:r>
              <a:rPr lang="it-IT" sz="2400" u="sng" dirty="0" err="1"/>
              <a:t>main</a:t>
            </a:r>
            <a:r>
              <a:rPr lang="it-IT" sz="2400" u="sng" dirty="0"/>
              <a:t> points</a:t>
            </a:r>
            <a:endParaRPr sz="2400" u="sng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326;p14"/>
          <p:cNvSpPr txBox="1">
            <a:spLocks noGrp="1"/>
          </p:cNvSpPr>
          <p:nvPr>
            <p:ph type="body" idx="1"/>
          </p:nvPr>
        </p:nvSpPr>
        <p:spPr>
          <a:xfrm>
            <a:off x="0" y="1566041"/>
            <a:ext cx="9019800" cy="18688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Font typeface="Poppins" panose="00000500000000000000"/>
              <a:buChar char="●"/>
            </a:pPr>
            <a:r>
              <a:rPr lang="it-IT" sz="1800" dirty="0" err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Gave</a:t>
            </a:r>
            <a:r>
              <a:rPr lang="it-IT" sz="1800" dirty="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an </a:t>
            </a:r>
            <a:r>
              <a:rPr lang="it-IT" sz="1800" dirty="0" err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overview</a:t>
            </a:r>
            <a:r>
              <a:rPr lang="it-IT" sz="1800" dirty="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of </a:t>
            </a:r>
            <a:r>
              <a:rPr lang="it-IT" sz="1800" dirty="0" err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existing</a:t>
            </a:r>
            <a:r>
              <a:rPr lang="it-IT" sz="1800" dirty="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it-IT" sz="1800" dirty="0" err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methods</a:t>
            </a:r>
            <a:r>
              <a:rPr lang="it-IT" sz="1800" dirty="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it-IT" sz="1800" dirty="0" err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about</a:t>
            </a:r>
            <a:r>
              <a:rPr lang="it-IT" sz="1800" dirty="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it-IT" sz="1800" dirty="0" err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Relief, their characteristics and evolution</a:t>
            </a:r>
            <a:r>
              <a:rPr lang="it-IT" sz="1800" dirty="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endParaRPr lang="it-IT" sz="1800" dirty="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oppins" panose="00000500000000000000"/>
              <a:buChar char="●"/>
            </a:pPr>
            <a:r>
              <a:rPr lang="it-IT" sz="1800" dirty="0" err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Analyze main concept behind and their rationale</a:t>
            </a:r>
            <a:endParaRPr lang="it-IT" sz="1800" dirty="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oppins" panose="00000500000000000000"/>
              <a:buChar char="●"/>
            </a:pPr>
            <a:r>
              <a:rPr lang="it-IT" sz="1800" dirty="0" err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Collect results and analyze further improvements</a:t>
            </a:r>
            <a:endParaRPr lang="it-IT" sz="1800" dirty="0" err="1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Font typeface="Poppins" panose="00000500000000000000"/>
              <a:buNone/>
            </a:pPr>
            <a:endParaRPr lang="it-IT" sz="1800" dirty="0" err="1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oppins" panose="00000500000000000000"/>
              <a:buChar char="●"/>
            </a:pPr>
            <a:r>
              <a:rPr lang="it-IT" sz="1800" dirty="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Only a subset of available features are relevant features -&gt; Informative for the target</a:t>
            </a:r>
            <a:endParaRPr lang="it-IT" sz="1800" dirty="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oppins" panose="00000500000000000000"/>
              <a:buChar char="●"/>
            </a:pPr>
            <a:r>
              <a:rPr lang="it-IT" sz="1800" dirty="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Feature selection is the process of choosing relevant features and discarding irrelevant ones</a:t>
            </a:r>
            <a:endParaRPr lang="it-IT" sz="1800" dirty="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oppins" panose="00000500000000000000"/>
              <a:buChar char="●"/>
            </a:pPr>
            <a:endParaRPr sz="1800" dirty="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27" name="Google Shape;327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28" name="Google Shape;328;p14"/>
          <p:cNvSpPr txBox="1"/>
          <p:nvPr/>
        </p:nvSpPr>
        <p:spPr>
          <a:xfrm>
            <a:off x="-244275" y="1021575"/>
            <a:ext cx="2850000" cy="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Montserrat" panose="00000500000000000000"/>
            </a:endParaRPr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395" y="110490"/>
            <a:ext cx="7429499" cy="1428750"/>
          </a:xfrm>
        </p:spPr>
        <p:txBody>
          <a:bodyPr/>
          <a:lstStyle/>
          <a:p>
            <a:r>
              <a:rPr lang="en-US">
                <a:sym typeface="+mn-ea"/>
              </a:rPr>
              <a:t>FOCUS nomenclature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980" y="1196340"/>
            <a:ext cx="7916545" cy="3147060"/>
          </a:xfrm>
        </p:spPr>
        <p:txBody>
          <a:bodyPr>
            <a:normAutofit/>
          </a:bodyPr>
          <a:lstStyle/>
          <a:p>
            <a:endParaRPr lang="en-US" sz="2000"/>
          </a:p>
          <a:p>
            <a:endParaRPr lang="en-US" sz="2000"/>
          </a:p>
          <a:p>
            <a:r>
              <a:rPr lang="en-US" sz="2000"/>
              <a:t>C --&gt; Core algorithm, variants impacting a single run</a:t>
            </a:r>
            <a:endParaRPr lang="en-US" sz="2000"/>
          </a:p>
          <a:p>
            <a:r>
              <a:rPr lang="en-US" sz="2000"/>
              <a:t>I --&gt; iterative approach, iterative applying same core algorithm</a:t>
            </a:r>
            <a:endParaRPr lang="en-US" sz="2000"/>
          </a:p>
          <a:p>
            <a:r>
              <a:rPr lang="en-US" sz="2000"/>
              <a:t>E --&gt; Efficiency, variants seeking to improve computational efficiency</a:t>
            </a:r>
            <a:endParaRPr lang="en-US" sz="2000"/>
          </a:p>
          <a:p>
            <a:r>
              <a:rPr lang="en-US" sz="2000"/>
              <a:t>D --&gt; Data types handling</a:t>
            </a:r>
            <a:endParaRPr lang="en-US" sz="2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605" y="402590"/>
            <a:ext cx="7767320" cy="856615"/>
          </a:xfrm>
        </p:spPr>
        <p:txBody>
          <a:bodyPr/>
          <a:lstStyle/>
          <a:p>
            <a:r>
              <a:rPr lang="en-US">
                <a:sym typeface="+mn-ea"/>
              </a:rPr>
              <a:t>Observations </a:t>
            </a:r>
            <a:r>
              <a:rPr lang="it-IT" altLang="en-US">
                <a:sym typeface="+mn-ea"/>
              </a:rPr>
              <a:t>and remarks</a:t>
            </a:r>
            <a:endParaRPr lang="it-IT" altLang="en-US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6605" y="1524635"/>
            <a:ext cx="6136005" cy="3077210"/>
          </a:xfrm>
        </p:spPr>
        <p:txBody>
          <a:bodyPr/>
          <a:lstStyle/>
          <a:p>
            <a:endParaRPr lang="en-US"/>
          </a:p>
          <a:p>
            <a:r>
              <a:rPr lang="en-US"/>
              <a:t>Little attention to regression problems</a:t>
            </a:r>
            <a:endParaRPr lang="en-US"/>
          </a:p>
          <a:p>
            <a:r>
              <a:rPr lang="en-US"/>
              <a:t>More focused on discrete feature and binary endpoint</a:t>
            </a:r>
            <a:endParaRPr lang="en-US"/>
          </a:p>
          <a:p>
            <a:r>
              <a:rPr lang="en-US"/>
              <a:t>Particular appealing because</a:t>
            </a:r>
            <a:endParaRPr lang="en-US"/>
          </a:p>
          <a:p>
            <a:r>
              <a:rPr lang="en-US"/>
              <a:t>#features &gt; #samples --&gt; complexity is linear in features, quadratic in samples</a:t>
            </a:r>
            <a:endParaRPr lang="en-US"/>
          </a:p>
          <a:p>
            <a:r>
              <a:rPr lang="en-US"/>
              <a:t>more recent one: MultiSURF address limitations</a:t>
            </a:r>
            <a:endParaRPr lang="en-US"/>
          </a:p>
          <a:p>
            <a:r>
              <a:rPr lang="en-US"/>
              <a:t>consistent in 2-way, 3-way and heterogeous associations</a:t>
            </a:r>
            <a:endParaRPr lang="en-US"/>
          </a:p>
          <a:p>
            <a:r>
              <a:rPr lang="en-US"/>
              <a:t>Urbanowicz et al. [2018] extend algorithms MultiSURF, ReliefF, SURF, SURF*, MultiSURF* to handle different data types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605" y="402590"/>
            <a:ext cx="7018655" cy="856615"/>
          </a:xfrm>
        </p:spPr>
        <p:txBody>
          <a:bodyPr/>
          <a:lstStyle/>
          <a:p>
            <a:r>
              <a:rPr lang="en-US">
                <a:sym typeface="+mn-ea"/>
              </a:rPr>
              <a:t>FOCUS on C--&gt; Core algorithm: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6605" y="1524635"/>
            <a:ext cx="7298690" cy="3077210"/>
          </a:xfrm>
        </p:spPr>
        <p:txBody>
          <a:bodyPr/>
          <a:lstStyle/>
          <a:p>
            <a:endParaRPr lang="en-US" sz="1800"/>
          </a:p>
          <a:p>
            <a:endParaRPr lang="en-US" sz="1800"/>
          </a:p>
          <a:p>
            <a:r>
              <a:rPr lang="en-US" sz="1800"/>
              <a:t>Selection of nearest hit and miss</a:t>
            </a:r>
            <a:endParaRPr lang="en-US" sz="1800"/>
          </a:p>
          <a:p>
            <a:r>
              <a:rPr lang="en-US" sz="1800"/>
              <a:t># of neighboring instances</a:t>
            </a:r>
            <a:endParaRPr lang="en-US" sz="1800"/>
          </a:p>
          <a:p>
            <a:r>
              <a:rPr lang="en-US" sz="1800"/>
              <a:t>Information gain from far features</a:t>
            </a:r>
            <a:endParaRPr lang="en-US" sz="1800"/>
          </a:p>
          <a:p>
            <a:r>
              <a:rPr lang="en-US" sz="1800"/>
              <a:t>Weighting of neighboring instances [aka  instance weighting ]</a:t>
            </a:r>
            <a:endParaRPr lang="en-US" sz="1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</p:nvPr>
        </p:nvGraphicFramePr>
        <p:xfrm>
          <a:off x="1995805" y="-200660"/>
          <a:ext cx="5149215" cy="5694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" r:id="rId1" imgW="4581525" imgH="6048375" progId="Paint.Picture">
                  <p:embed/>
                </p:oleObj>
              </mc:Choice>
              <mc:Fallback>
                <p:oleObj name="" r:id="rId1" imgW="4581525" imgH="6048375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95805" y="-200660"/>
                        <a:ext cx="5149215" cy="5694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Algorithm and characteristic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980" y="1363345"/>
            <a:ext cx="8084185" cy="332295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r>
              <a:rPr lang="en-US" sz="1600"/>
              <a:t>Original used two nearest neighbors [1 hit, 1 miss]</a:t>
            </a:r>
            <a:endParaRPr lang="en-US" sz="1600"/>
          </a:p>
          <a:p>
            <a:r>
              <a:rPr lang="en-US" sz="1600"/>
              <a:t>Relief[A-F] used k nearest neighbors [usually 10, with equal weighting]</a:t>
            </a:r>
            <a:endParaRPr lang="en-US" sz="1600"/>
          </a:p>
          <a:p>
            <a:r>
              <a:rPr lang="en-US" sz="1600"/>
              <a:t>Iterative Relief used a radius r around target, acting as cutoff near/not near</a:t>
            </a:r>
            <a:endParaRPr lang="en-US" sz="1600"/>
          </a:p>
          <a:p>
            <a:r>
              <a:rPr lang="en-US" sz="1600"/>
              <a:t>It also proposed distance-based weighting for discrete target [RRelief did for regression]</a:t>
            </a:r>
            <a:endParaRPr lang="en-US" sz="1600"/>
          </a:p>
          <a:p>
            <a:r>
              <a:rPr lang="en-US" sz="1600"/>
              <a:t>I</a:t>
            </a:r>
            <a:r>
              <a:rPr lang="it-IT" altLang="en-US" sz="1600"/>
              <a:t>-</a:t>
            </a:r>
            <a:r>
              <a:rPr lang="en-US" sz="1600"/>
              <a:t>RELIEF weight every sample distance-wise, no cutoff</a:t>
            </a:r>
            <a:endParaRPr lang="en-US" sz="1600"/>
          </a:p>
          <a:p>
            <a:r>
              <a:rPr lang="en-US" sz="1600"/>
              <a:t>SURF similar to Iterative Relief used a threshold T [T = mean(distance between instance pairs)] but used equal weighting</a:t>
            </a:r>
            <a:endParaRPr lang="en-US" sz="1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725" y="188595"/>
            <a:ext cx="7429499" cy="1428750"/>
          </a:xfrm>
        </p:spPr>
        <p:txBody>
          <a:bodyPr/>
          <a:lstStyle/>
          <a:p>
            <a:r>
              <a:rPr lang="en-US">
                <a:sym typeface="+mn-ea"/>
              </a:rPr>
              <a:t>Algorithm and characteristic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980" y="1250950"/>
            <a:ext cx="7670165" cy="3594735"/>
          </a:xfrm>
        </p:spPr>
        <p:txBody>
          <a:bodyPr>
            <a:normAutofit/>
          </a:bodyPr>
          <a:lstStyle/>
          <a:p>
            <a:r>
              <a:rPr lang="en-US" sz="1800"/>
              <a:t>SURF* introduce far observation with opposite weight [same T, inside it near, outside far], weight constant in the sets</a:t>
            </a:r>
            <a:endParaRPr lang="en-US" sz="1800"/>
          </a:p>
          <a:p>
            <a:r>
              <a:rPr lang="en-US" sz="1800"/>
              <a:t>SWRF* same definition of far and near, adopt a sigmoid weighting function I</a:t>
            </a:r>
            <a:r>
              <a:rPr lang="it-IT" altLang="en-US" sz="1800"/>
              <a:t>-</a:t>
            </a:r>
            <a:r>
              <a:rPr lang="en-US" sz="1800"/>
              <a:t>RELIEF-like</a:t>
            </a:r>
            <a:endParaRPr lang="en-US" sz="1800"/>
          </a:p>
          <a:p>
            <a:pPr lvl="1"/>
            <a:r>
              <a:rPr lang="en-US" sz="1600"/>
              <a:t>width of sigmoid proportional </a:t>
            </a:r>
            <a:r>
              <a:rPr lang="it-IT" altLang="en-US" sz="1600"/>
              <a:t>to standard deviation</a:t>
            </a:r>
            <a:r>
              <a:rPr lang="en-US" sz="1600"/>
              <a:t> of all pairwise distances</a:t>
            </a:r>
            <a:endParaRPr lang="en-US" sz="1600"/>
          </a:p>
          <a:p>
            <a:pPr marL="800100" lvl="2" indent="0">
              <a:buNone/>
            </a:pPr>
            <a:r>
              <a:rPr lang="en-US" sz="1400"/>
              <a:t>1) abili</a:t>
            </a:r>
            <a:r>
              <a:rPr lang="it-IT" altLang="en-US" sz="1400"/>
              <a:t>t</a:t>
            </a:r>
            <a:r>
              <a:rPr lang="en-US" sz="1400"/>
              <a:t>y to detect main effects</a:t>
            </a:r>
            <a:endParaRPr lang="en-US" sz="1400"/>
          </a:p>
          <a:p>
            <a:pPr marL="800100" lvl="2" indent="0">
              <a:buNone/>
            </a:pPr>
            <a:r>
              <a:rPr lang="en-US" sz="1400"/>
              <a:t>2) computational efficiency</a:t>
            </a:r>
            <a:endParaRPr lang="en-US" sz="1400"/>
          </a:p>
          <a:p>
            <a:pPr marL="800100" lvl="2" indent="0">
              <a:buNone/>
            </a:pPr>
            <a:r>
              <a:rPr lang="en-US" sz="1400"/>
              <a:t>3) ease of use</a:t>
            </a:r>
            <a:endParaRPr lang="en-US" sz="1400"/>
          </a:p>
          <a:p>
            <a:pPr marL="800100" lvl="2" indent="0">
              <a:buNone/>
            </a:pPr>
            <a:r>
              <a:rPr lang="en-US" sz="1400"/>
              <a:t>4) applicability to variety of data types</a:t>
            </a:r>
            <a:endParaRPr lang="en-US" sz="1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390" y="200025"/>
            <a:ext cx="7429499" cy="1428750"/>
          </a:xfrm>
        </p:spPr>
        <p:txBody>
          <a:bodyPr/>
          <a:lstStyle/>
          <a:p>
            <a:r>
              <a:rPr lang="en-US">
                <a:sym typeface="+mn-ea"/>
              </a:rPr>
              <a:t>FOCUS on I (Iterative) or E (Efficiency)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980" y="1497330"/>
            <a:ext cx="8240395" cy="2846070"/>
          </a:xfrm>
        </p:spPr>
        <p:txBody>
          <a:bodyPr/>
          <a:lstStyle/>
          <a:p>
            <a:endParaRPr lang="en-US" sz="1800"/>
          </a:p>
          <a:p>
            <a:r>
              <a:rPr lang="en-US" sz="1800"/>
              <a:t>  Problem: performance degrade when # irrelevant features &gt;&gt;</a:t>
            </a:r>
            <a:endParaRPr lang="en-US" sz="1800"/>
          </a:p>
          <a:p>
            <a:pPr marL="0" indent="0">
              <a:buNone/>
            </a:pPr>
            <a:r>
              <a:rPr lang="it-IT" altLang="en-US" sz="1800"/>
              <a:t>	</a:t>
            </a:r>
            <a:r>
              <a:rPr lang="en-US" sz="1800"/>
              <a:t> Rationale: core RBA defines nearest neighbors in the original feature space, not in the weighted one</a:t>
            </a:r>
            <a:endParaRPr lang="en-US" sz="1800"/>
          </a:p>
          <a:p>
            <a:endParaRPr lang="en-US" sz="1800"/>
          </a:p>
          <a:p>
            <a:r>
              <a:rPr lang="en-US" sz="1800"/>
              <a:t> Solution: iterative and efficiency approaches</a:t>
            </a:r>
            <a:endParaRPr lang="en-US" sz="1800"/>
          </a:p>
          <a:p>
            <a:pPr marL="0" indent="0">
              <a:buNone/>
            </a:pPr>
            <a:endParaRPr lang="en-US" sz="1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FOCUS on I (Iterative) or E (Efficiency)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980" y="1531620"/>
            <a:ext cx="7693025" cy="2811780"/>
          </a:xfrm>
        </p:spPr>
        <p:txBody>
          <a:bodyPr>
            <a:noAutofit/>
          </a:bodyPr>
          <a:lstStyle/>
          <a:p>
            <a:endParaRPr lang="en-US" sz="1600"/>
          </a:p>
          <a:p>
            <a:endParaRPr lang="en-US" sz="1600"/>
          </a:p>
          <a:p>
            <a:r>
              <a:rPr lang="en-US" sz="1600"/>
              <a:t>Iterative Relief introduced the idea of running core RBA more times, using weights W to update pairwise distances</a:t>
            </a:r>
            <a:endParaRPr lang="en-US" sz="1600"/>
          </a:p>
          <a:p>
            <a:r>
              <a:rPr lang="en-US" sz="1600"/>
              <a:t>Low scoring in previous run --&gt; feature has less impact [temporary feature weights marked as phi ]</a:t>
            </a:r>
            <a:endParaRPr lang="en-US" sz="1600"/>
          </a:p>
          <a:p>
            <a:r>
              <a:rPr lang="en-US" sz="1600"/>
              <a:t>To reduce discontinuities from </a:t>
            </a:r>
            <a:r>
              <a:rPr lang="it-IT" altLang="en-US" sz="1600"/>
              <a:t>changing</a:t>
            </a:r>
            <a:r>
              <a:rPr lang="en-US" sz="1600"/>
              <a:t> neighborhood -&gt; define a radius for neighbor not a fixed number</a:t>
            </a:r>
            <a:endParaRPr lang="en-US" sz="1600"/>
          </a:p>
          <a:p>
            <a:r>
              <a:rPr lang="en-US" sz="1600"/>
              <a:t>Stop criteria: convergence or max_</a:t>
            </a:r>
            <a:r>
              <a:rPr lang="it-IT" altLang="en-US" sz="1600"/>
              <a:t>n</a:t>
            </a:r>
            <a:r>
              <a:rPr lang="en-US" sz="1600"/>
              <a:t>u</a:t>
            </a:r>
            <a:r>
              <a:rPr lang="it-IT" altLang="en-US" sz="1600"/>
              <a:t>m</a:t>
            </a:r>
            <a:r>
              <a:rPr lang="en-US" sz="1600"/>
              <a:t>_iterations</a:t>
            </a:r>
            <a:endParaRPr lang="en-US" sz="1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</p:nvPr>
        </p:nvGraphicFramePr>
        <p:xfrm>
          <a:off x="2122805" y="-62230"/>
          <a:ext cx="4898390" cy="1661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" r:id="rId1" imgW="4886325" imgH="1952625" progId="Paint.Picture">
                  <p:embed/>
                </p:oleObj>
              </mc:Choice>
              <mc:Fallback>
                <p:oleObj name="" r:id="rId1" imgW="4886325" imgH="1952625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22805" y="-62230"/>
                        <a:ext cx="4898390" cy="1661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</p:nvPr>
        </p:nvGraphicFramePr>
        <p:xfrm>
          <a:off x="2122805" y="1555750"/>
          <a:ext cx="4899660" cy="2031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" r:id="rId3" imgW="4219575" imgH="1905000" progId="Paint.Picture">
                  <p:embed/>
                </p:oleObj>
              </mc:Choice>
              <mc:Fallback>
                <p:oleObj name="" r:id="rId3" imgW="4219575" imgH="1905000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2805" y="1555750"/>
                        <a:ext cx="4899660" cy="2031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/>
          <p:nvPr/>
        </p:nvGraphicFramePr>
        <p:xfrm>
          <a:off x="2122805" y="3587115"/>
          <a:ext cx="4900295" cy="1904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" r:id="rId5" imgW="4286250" imgH="1724025" progId="Paint.Picture">
                  <p:embed/>
                </p:oleObj>
              </mc:Choice>
              <mc:Fallback>
                <p:oleObj name="" r:id="rId5" imgW="4286250" imgH="1724025" progId="Paint.Picture">
                  <p:embed/>
                  <p:pic>
                    <p:nvPicPr>
                      <p:cNvPr id="0" name="Picture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2805" y="3587115"/>
                        <a:ext cx="4900295" cy="1904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89735" y="93980"/>
            <a:ext cx="6181090" cy="443865"/>
          </a:xfrm>
        </p:spPr>
        <p:txBody>
          <a:bodyPr/>
          <a:lstStyle/>
          <a:p>
            <a:r>
              <a:rPr lang="it-IT" sz="1800">
                <a:sym typeface="+mn-ea"/>
              </a:rPr>
              <a:t>FOCUS on I (Iterative) or E (Efficiency)</a:t>
            </a:r>
            <a:endParaRPr lang="it-IT" sz="180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90619" y="456875"/>
            <a:ext cx="6980184" cy="3077100"/>
          </a:xfrm>
        </p:spPr>
        <p:txBody>
          <a:bodyPr/>
          <a:lstStyle/>
          <a:p>
            <a:endParaRPr lang="it-IT" sz="1200"/>
          </a:p>
          <a:p>
            <a:endParaRPr lang="it-IT" sz="1200"/>
          </a:p>
          <a:p>
            <a:pPr marL="101600" indent="0">
              <a:buNone/>
            </a:pPr>
            <a:r>
              <a:rPr lang="it-IT" sz="1200"/>
              <a:t>1.	I_RELIEF</a:t>
            </a:r>
            <a:endParaRPr lang="it-IT" sz="1200"/>
          </a:p>
          <a:p>
            <a:pPr lvl="1"/>
            <a:r>
              <a:rPr lang="it-IT" sz="1200"/>
              <a:t>similar approach to Iterative Relief</a:t>
            </a:r>
            <a:endParaRPr lang="it-IT" sz="1200"/>
          </a:p>
          <a:p>
            <a:pPr lvl="1"/>
            <a:r>
              <a:rPr lang="it-IT" sz="1200"/>
              <a:t>mathematically derived Relief as an online algorithm that solves a convex optimization problem</a:t>
            </a:r>
            <a:endParaRPr lang="it-IT" sz="1200"/>
          </a:p>
          <a:p>
            <a:pPr lvl="1"/>
            <a:r>
              <a:rPr lang="it-IT" sz="1200"/>
              <a:t>is outlier removal</a:t>
            </a:r>
            <a:endParaRPr lang="it-IT" sz="1200"/>
          </a:p>
          <a:p>
            <a:pPr lvl="1"/>
            <a:r>
              <a:rPr lang="it-IT" sz="1200"/>
              <a:t>concept of local learning -&gt; improve iterative convergence --&gt; promote sparse weighting -&gt; achieved by introducing LASSO into optimum</a:t>
            </a:r>
            <a:endParaRPr lang="it-IT" sz="1200"/>
          </a:p>
          <a:p>
            <a:pPr marL="101600" indent="0">
              <a:buNone/>
            </a:pPr>
            <a:r>
              <a:rPr lang="it-IT" sz="1200">
                <a:sym typeface="Wingdings" panose="05000000000000000000" pitchFamily="2" charset="2"/>
              </a:rPr>
              <a:t>2.	TuRF</a:t>
            </a:r>
            <a:endParaRPr lang="it-IT" sz="1200">
              <a:sym typeface="Wingdings" panose="05000000000000000000" pitchFamily="2" charset="2"/>
            </a:endParaRPr>
          </a:p>
          <a:p>
            <a:pPr lvl="1"/>
            <a:r>
              <a:rPr lang="it-IT" sz="1200">
                <a:sym typeface="Wingdings" panose="05000000000000000000" pitchFamily="2" charset="2"/>
              </a:rPr>
              <a:t>simpler iterative approach, easily wrapped FOR all core RBAs</a:t>
            </a:r>
            <a:endParaRPr lang="it-IT" sz="1200">
              <a:sym typeface="Wingdings" panose="05000000000000000000" pitchFamily="2" charset="2"/>
            </a:endParaRPr>
          </a:p>
          <a:p>
            <a:pPr lvl="1"/>
            <a:r>
              <a:rPr lang="it-IT" sz="1200">
                <a:sym typeface="Wingdings" panose="05000000000000000000" pitchFamily="2" charset="2"/>
              </a:rPr>
              <a:t>recursive feature elimination approach</a:t>
            </a:r>
            <a:endParaRPr lang="it-IT" sz="1200">
              <a:sym typeface="Wingdings" panose="05000000000000000000" pitchFamily="2" charset="2"/>
            </a:endParaRPr>
          </a:p>
          <a:p>
            <a:pPr lvl="1"/>
            <a:r>
              <a:rPr lang="it-IT" sz="1200">
                <a:sym typeface="Wingdings" panose="05000000000000000000" pitchFamily="2" charset="2"/>
              </a:rPr>
              <a:t>Each iterations -&gt; lowest scoring [based on distance calculations and feature weight updates] features are eliminated from further consideration -&gt;</a:t>
            </a:r>
            <a:endParaRPr lang="it-IT" sz="1200">
              <a:sym typeface="Wingdings" panose="05000000000000000000" pitchFamily="2" charset="2"/>
            </a:endParaRPr>
          </a:p>
          <a:p>
            <a:pPr lvl="1"/>
            <a:r>
              <a:rPr lang="it-IT" sz="1200">
                <a:sym typeface="Wingdings" panose="05000000000000000000" pitchFamily="2" charset="2"/>
              </a:rPr>
              <a:t>Drawbacks: selecting # of iterations is not trivial</a:t>
            </a:r>
            <a:endParaRPr lang="it-IT" sz="1200">
              <a:sym typeface="Wingdings" panose="05000000000000000000" pitchFamily="2" charset="2"/>
            </a:endParaRPr>
          </a:p>
          <a:p>
            <a:pPr marL="101600" indent="0">
              <a:buNone/>
            </a:pPr>
            <a:r>
              <a:rPr lang="it-IT" sz="1000">
                <a:sym typeface="Wingdings" panose="05000000000000000000" pitchFamily="2" charset="2"/>
              </a:rPr>
              <a:t>3.	Evaporative Cooling ReliefF</a:t>
            </a:r>
            <a:endParaRPr lang="it-IT" sz="1000">
              <a:sym typeface="Wingdings" panose="05000000000000000000" pitchFamily="2" charset="2"/>
            </a:endParaRPr>
          </a:p>
          <a:p>
            <a:pPr lvl="1"/>
            <a:r>
              <a:rPr lang="it-IT" sz="1000">
                <a:sym typeface="Wingdings" panose="05000000000000000000" pitchFamily="2" charset="2"/>
              </a:rPr>
              <a:t>novel approach that employs simulated annealing to iteratively remove lowest relevance features</a:t>
            </a:r>
            <a:endParaRPr lang="it-IT" sz="1000">
              <a:sym typeface="Wingdings" panose="05000000000000000000" pitchFamily="2" charset="2"/>
            </a:endParaRPr>
          </a:p>
          <a:p>
            <a:pPr lvl="1"/>
            <a:r>
              <a:rPr lang="it-IT" sz="1000">
                <a:sym typeface="Wingdings" panose="05000000000000000000" pitchFamily="2" charset="2"/>
              </a:rPr>
              <a:t>relevance is function of ReliefF and mutual information scores [or transformed RF importance scores]</a:t>
            </a:r>
            <a:endParaRPr lang="it-IT" sz="1000">
              <a:sym typeface="Wingdings" panose="05000000000000000000" pitchFamily="2" charset="2"/>
            </a:endParaRPr>
          </a:p>
          <a:p>
            <a:pPr lvl="1"/>
            <a:r>
              <a:rPr lang="it-IT" sz="1000">
                <a:sym typeface="Wingdings" panose="05000000000000000000" pitchFamily="2" charset="2"/>
              </a:rPr>
              <a:t>extended to continuous features</a:t>
            </a:r>
            <a:endParaRPr lang="it-IT" sz="1000" dirty="0">
              <a:sym typeface="Wingdings" panose="05000000000000000000" pitchFamily="2" charset="2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title"/>
          </p:nvPr>
        </p:nvSpPr>
        <p:spPr>
          <a:xfrm>
            <a:off x="1969450" y="147700"/>
            <a:ext cx="5942097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Types of Feature selection</a:t>
            </a:r>
            <a:endParaRPr lang="it-IT" sz="2000" dirty="0"/>
          </a:p>
        </p:txBody>
      </p:sp>
      <p:sp>
        <p:nvSpPr>
          <p:cNvPr id="334" name="Google Shape;334;p15"/>
          <p:cNvSpPr txBox="1">
            <a:spLocks noGrp="1"/>
          </p:cNvSpPr>
          <p:nvPr>
            <p:ph type="body" idx="1"/>
          </p:nvPr>
        </p:nvSpPr>
        <p:spPr>
          <a:xfrm>
            <a:off x="595885" y="1311395"/>
            <a:ext cx="76143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it-IT" altLang="en-US" sz="1800" dirty="0">
                <a:latin typeface="Bahnschrift SemiLight" panose="020B0502040204020203" pitchFamily="34" charset="0"/>
              </a:rPr>
              <a:t>With regards to the objective:</a:t>
            </a:r>
            <a:endParaRPr lang="en-US" sz="1800" dirty="0">
              <a:latin typeface="Bahnschrift SemiLight" panose="020B0502040204020203" pitchFamily="34" charset="0"/>
            </a:endParaRP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it-IT" altLang="en-US" sz="1600" dirty="0">
                <a:latin typeface="Bahnschrift SemiLight" panose="020B0502040204020203" pitchFamily="34" charset="0"/>
              </a:rPr>
              <a:t>Idealized -&gt; minimally sized feature subset to describe target</a:t>
            </a:r>
            <a:endParaRPr lang="it-IT" altLang="en-US" sz="1600" dirty="0">
              <a:latin typeface="Bahnschrift SemiLight" panose="020B0502040204020203" pitchFamily="34" charset="0"/>
            </a:endParaRP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it-IT" altLang="en-US" sz="1600" dirty="0">
                <a:latin typeface="Bahnschrift SemiLight" panose="020B0502040204020203" pitchFamily="34" charset="0"/>
              </a:rPr>
              <a:t>Target Feature count -&gt; select m feature over n based on maximizing a function over all m-sized possible sets</a:t>
            </a:r>
            <a:endParaRPr lang="it-IT" altLang="en-US" sz="1600" dirty="0">
              <a:latin typeface="Bahnschrift SemiLight" panose="020B0502040204020203" pitchFamily="34" charset="0"/>
            </a:endParaRP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it-IT" altLang="en-US" sz="1600" dirty="0">
                <a:latin typeface="Bahnschrift SemiLight" panose="020B0502040204020203" pitchFamily="34" charset="0"/>
              </a:rPr>
              <a:t>Prediction accuracy improvement -&gt; choose subset of feature that best increase prediction accuracy or decreases complexity</a:t>
            </a:r>
            <a:endParaRPr lang="it-IT" altLang="en-US" sz="1600" dirty="0">
              <a:latin typeface="Bahnschrift SemiLight" panose="020B0502040204020203" pitchFamily="34" charset="0"/>
            </a:endParaRP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it-IT" altLang="en-US" sz="1600" dirty="0">
                <a:latin typeface="Bahnschrift SemiLight" panose="020B0502040204020203" pitchFamily="34" charset="0"/>
              </a:rPr>
              <a:t>approximate original class prediction probability distribution -&gt; select a subset feature that yields a class prediction probability as close as possible to the original [seeks to preserve additional information regarding probabilities of class predictions]</a:t>
            </a:r>
            <a:endParaRPr lang="it-IT" altLang="en-US" sz="1600" dirty="0">
              <a:latin typeface="Bahnschrift SemiLight" panose="020B0502040204020203" pitchFamily="34" charset="0"/>
            </a:endParaRP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it-IT" altLang="en-US" sz="1600" dirty="0">
                <a:latin typeface="Bahnschrift SemiLight" panose="020B0502040204020203" pitchFamily="34" charset="0"/>
              </a:rPr>
              <a:t>Rank and define cutoff -&gt; 1) rank all features 2) define cutoff</a:t>
            </a:r>
            <a:endParaRPr lang="it-IT" altLang="en-US" sz="1600" dirty="0">
              <a:latin typeface="Bahnschrift SemiLight" panose="020B0502040204020203" pitchFamily="34" charset="0"/>
            </a:endParaRPr>
          </a:p>
          <a:p>
            <a:pPr lvl="1" indent="-457200">
              <a:buFont typeface="Arial" panose="020B0604020202020204" pitchFamily="34" charset="0"/>
              <a:buChar char="•"/>
            </a:pPr>
            <a:endParaRPr lang="it-IT" altLang="en-US" sz="1600" dirty="0">
              <a:latin typeface="Bahnschrift SemiLight" panose="020B0502040204020203" pitchFamily="34" charset="0"/>
            </a:endParaRPr>
          </a:p>
        </p:txBody>
      </p:sp>
      <p:sp>
        <p:nvSpPr>
          <p:cNvPr id="335" name="Google Shape;335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sz="half" idx="2"/>
          </p:nvPr>
        </p:nvGraphicFramePr>
        <p:xfrm>
          <a:off x="1442085" y="648335"/>
          <a:ext cx="6563995" cy="3846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" r:id="rId1" imgW="4876800" imgH="2857500" progId="Paint.Picture">
                  <p:embed/>
                </p:oleObj>
              </mc:Choice>
              <mc:Fallback>
                <p:oleObj name="" r:id="rId1" imgW="4876800" imgH="2857500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42085" y="648335"/>
                        <a:ext cx="6563995" cy="3846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395" y="88265"/>
            <a:ext cx="7429499" cy="1428750"/>
          </a:xfrm>
        </p:spPr>
        <p:txBody>
          <a:bodyPr/>
          <a:lstStyle/>
          <a:p>
            <a:r>
              <a:rPr lang="en-US">
                <a:sym typeface="+mn-ea"/>
              </a:rPr>
              <a:t>Note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735" y="1307465"/>
            <a:ext cx="7345045" cy="3035935"/>
          </a:xfrm>
        </p:spPr>
        <p:txBody>
          <a:bodyPr>
            <a:normAutofit/>
          </a:bodyPr>
          <a:lstStyle/>
          <a:p>
            <a:endParaRPr lang="en-US" sz="1600"/>
          </a:p>
          <a:p>
            <a:r>
              <a:rPr lang="en-US" sz="1600"/>
              <a:t>For feature elimination algorithm is possible to compute weights of eliminated features, for reintroduction ecc</a:t>
            </a:r>
            <a:endParaRPr lang="en-US" sz="1600"/>
          </a:p>
          <a:p>
            <a:r>
              <a:rPr lang="en-US" sz="1600"/>
              <a:t>Drawback: oscillatory behaviour and poor convergence</a:t>
            </a:r>
            <a:endParaRPr lang="en-US" sz="1600"/>
          </a:p>
          <a:p>
            <a:r>
              <a:rPr lang="en-US" sz="1600"/>
              <a:t>Any of the mentioned iterative strategies can be combined with any core RBA approach</a:t>
            </a:r>
            <a:endParaRPr lang="en-US" sz="1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130" y="155575"/>
            <a:ext cx="2656205" cy="1428750"/>
          </a:xfrm>
        </p:spPr>
        <p:txBody>
          <a:bodyPr/>
          <a:lstStyle/>
          <a:p>
            <a:r>
              <a:rPr lang="en-US">
                <a:sym typeface="+mn-ea"/>
              </a:rPr>
              <a:t>VLSReliefF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980" y="1385570"/>
            <a:ext cx="8084185" cy="2957830"/>
          </a:xfrm>
        </p:spPr>
        <p:txBody>
          <a:bodyPr>
            <a:noAutofit/>
          </a:bodyPr>
          <a:lstStyle/>
          <a:p>
            <a:endParaRPr lang="en-US" sz="1600"/>
          </a:p>
          <a:p>
            <a:endParaRPr lang="en-US" sz="1600"/>
          </a:p>
          <a:p>
            <a:r>
              <a:rPr lang="en-US" sz="1600"/>
              <a:t>Address the problem of performance in large training sets [</a:t>
            </a:r>
            <a:r>
              <a:rPr lang="it-IT" altLang="en-US" sz="1600"/>
              <a:t>scale </a:t>
            </a:r>
            <a:r>
              <a:rPr lang="en-US" sz="1600"/>
              <a:t>quadratically in #samples</a:t>
            </a:r>
            <a:endParaRPr lang="en-US" sz="1600"/>
          </a:p>
          <a:p>
            <a:r>
              <a:rPr lang="en-US" sz="1600"/>
              <a:t>principle: weight estimation are more accurate in smaller feature sets</a:t>
            </a:r>
            <a:endParaRPr lang="en-US" sz="1600"/>
          </a:p>
          <a:p>
            <a:r>
              <a:rPr lang="en-US" sz="1600"/>
              <a:t>Individually apply RreliefF to feature subset of size a</a:t>
            </a:r>
            <a:r>
              <a:rPr lang="en-US" sz="1600" baseline="-25000"/>
              <a:t>s</a:t>
            </a:r>
            <a:r>
              <a:rPr lang="en-US" sz="1600"/>
              <a:t> &lt; a</a:t>
            </a:r>
            <a:endParaRPr lang="en-US" sz="1600"/>
          </a:p>
          <a:p>
            <a:r>
              <a:rPr lang="en-US" sz="1600"/>
              <a:t>Expectation: at least one subset contains all interacting features with target</a:t>
            </a:r>
            <a:endParaRPr lang="en-US" sz="1600"/>
          </a:p>
          <a:p>
            <a:r>
              <a:rPr lang="en-US" sz="1600"/>
              <a:t>Global W are the maximum of all local weights</a:t>
            </a:r>
            <a:endParaRPr lang="en-US" sz="1600"/>
          </a:p>
          <a:p>
            <a:r>
              <a:rPr lang="en-US" sz="1600"/>
              <a:t>drawbacks: expectation not always met</a:t>
            </a:r>
            <a:endParaRPr lang="en-US" sz="1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000" y="-190500"/>
            <a:ext cx="7429499" cy="1428750"/>
          </a:xfrm>
        </p:spPr>
        <p:txBody>
          <a:bodyPr/>
          <a:lstStyle/>
          <a:p>
            <a:r>
              <a:rPr lang="en-US">
                <a:sym typeface="+mn-ea"/>
              </a:rPr>
              <a:t>FOCUS on D (Data types) and others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980" y="1160145"/>
            <a:ext cx="7838440" cy="2823845"/>
          </a:xfrm>
        </p:spPr>
        <p:txBody>
          <a:bodyPr>
            <a:noAutofit/>
          </a:bodyPr>
          <a:lstStyle/>
          <a:p>
            <a:endParaRPr lang="en-US" sz="1200"/>
          </a:p>
          <a:p>
            <a:endParaRPr lang="en-US" sz="1200"/>
          </a:p>
          <a:p>
            <a:pPr marL="0" indent="0">
              <a:buNone/>
            </a:pPr>
            <a:r>
              <a:rPr lang="en-US" sz="1200"/>
              <a:t>handling of different data types beyond discrete features and binary classes</a:t>
            </a:r>
            <a:endParaRPr lang="en-US" sz="1200"/>
          </a:p>
          <a:p>
            <a:pPr marL="0" indent="0">
              <a:buNone/>
            </a:pPr>
            <a:r>
              <a:rPr lang="it-IT" altLang="en-US" sz="1200"/>
              <a:t>N</a:t>
            </a:r>
            <a:r>
              <a:rPr lang="en-US" sz="1200"/>
              <a:t>ot much emphasis in handling continuous target -&gt; only FARelief and RM_RELIEF</a:t>
            </a:r>
            <a:endParaRPr lang="en-US" sz="1200"/>
          </a:p>
          <a:p>
            <a:endParaRPr lang="en-US" sz="1200"/>
          </a:p>
          <a:p>
            <a:pPr marL="0" indent="0">
              <a:buNone/>
            </a:pPr>
            <a:r>
              <a:rPr lang="en-US" sz="1200"/>
              <a:t>Relief concept has also been adapted to a lot of different problems:</a:t>
            </a:r>
            <a:endParaRPr lang="en-US" sz="1200"/>
          </a:p>
          <a:p>
            <a:r>
              <a:rPr lang="en-US" sz="1200"/>
              <a:t>removal of redundant features</a:t>
            </a:r>
            <a:endParaRPr lang="en-US" sz="1200"/>
          </a:p>
          <a:p>
            <a:r>
              <a:rPr lang="en-US" sz="1200"/>
              <a:t>multi-label learning [samples can have more than 1 class]</a:t>
            </a:r>
            <a:endParaRPr lang="en-US" sz="1200"/>
          </a:p>
          <a:p>
            <a:r>
              <a:rPr lang="en-US" sz="1200"/>
              <a:t>multiple instance learning [samples not clearly labeled]</a:t>
            </a:r>
            <a:endParaRPr lang="en-US" sz="1200"/>
          </a:p>
          <a:p>
            <a:r>
              <a:rPr lang="en-US" sz="1200"/>
              <a:t>dealing with non monotic relationship</a:t>
            </a:r>
            <a:endParaRPr lang="en-US" sz="1200"/>
          </a:p>
          <a:p>
            <a:r>
              <a:rPr lang="en-US" sz="1200"/>
              <a:t>dealing with survival data</a:t>
            </a:r>
            <a:endParaRPr lang="en-US" sz="1200"/>
          </a:p>
          <a:p>
            <a:r>
              <a:rPr lang="en-US" sz="1200"/>
              <a:t>dealing with imbalanced data</a:t>
            </a:r>
            <a:endParaRPr lang="en-US" sz="1200"/>
          </a:p>
          <a:p>
            <a:r>
              <a:rPr lang="en-US" sz="1200"/>
              <a:t>clustering</a:t>
            </a:r>
            <a:endParaRPr lang="en-US" sz="1200"/>
          </a:p>
          <a:p>
            <a:r>
              <a:rPr lang="en-US" sz="1200"/>
              <a:t>feature extraction</a:t>
            </a:r>
            <a:endParaRPr lang="en-US" sz="1200"/>
          </a:p>
          <a:p>
            <a:r>
              <a:rPr lang="en-US" sz="1200"/>
              <a:t>feature set evaluation</a:t>
            </a:r>
            <a:endParaRPr lang="en-US" sz="1200"/>
          </a:p>
          <a:p>
            <a:r>
              <a:rPr lang="en-US" sz="1200"/>
              <a:t>instance selection</a:t>
            </a:r>
            <a:endParaRPr lang="en-US" sz="1200"/>
          </a:p>
          <a:p>
            <a:r>
              <a:rPr lang="en-US" sz="1200"/>
              <a:t>ensemble learning</a:t>
            </a:r>
            <a:endParaRPr 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4550" y="1132205"/>
            <a:ext cx="7647305" cy="2879725"/>
          </a:xfrm>
        </p:spPr>
        <p:txBody>
          <a:bodyPr/>
          <a:lstStyle/>
          <a:p>
            <a:endParaRPr lang="en-US" sz="1800"/>
          </a:p>
          <a:p>
            <a:endParaRPr lang="en-US" sz="1800"/>
          </a:p>
          <a:p>
            <a:pPr marL="0" indent="0">
              <a:buNone/>
            </a:pPr>
            <a:r>
              <a:rPr lang="en-US" sz="1800"/>
              <a:t>Dataset</a:t>
            </a:r>
            <a:r>
              <a:rPr lang="it-IT" altLang="en-US" sz="1800"/>
              <a:t>s used</a:t>
            </a:r>
            <a:endParaRPr lang="en-US" sz="1800"/>
          </a:p>
          <a:p>
            <a:r>
              <a:rPr lang="en-US" sz="1800"/>
              <a:t>small simulated datasets</a:t>
            </a:r>
            <a:endParaRPr lang="en-US" sz="1800"/>
          </a:p>
          <a:p>
            <a:r>
              <a:rPr lang="en-US" sz="1800"/>
              <a:t>real world benchmarks</a:t>
            </a:r>
            <a:endParaRPr lang="en-US" sz="1800"/>
          </a:p>
          <a:p>
            <a:r>
              <a:rPr lang="en-US" sz="1800"/>
              <a:t>real data analysis yet to be a benchmark</a:t>
            </a:r>
            <a:endParaRPr lang="en-US" sz="1800"/>
          </a:p>
          <a:p>
            <a:r>
              <a:rPr lang="en-US" sz="1800"/>
              <a:t>a combination of the prior</a:t>
            </a:r>
            <a:endParaRPr lang="en-US" sz="1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25325" y="154940"/>
            <a:ext cx="7429499" cy="1428750"/>
          </a:xfrm>
        </p:spPr>
        <p:txBody>
          <a:bodyPr/>
          <a:lstStyle/>
          <a:p>
            <a:r>
              <a:rPr lang="en-US">
                <a:sym typeface="+mn-ea"/>
              </a:rPr>
              <a:t>EVALUATION of RBA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15" y="-412115"/>
            <a:ext cx="8959850" cy="1428750"/>
          </a:xfrm>
        </p:spPr>
        <p:txBody>
          <a:bodyPr/>
          <a:lstStyle/>
          <a:p>
            <a:r>
              <a:rPr lang="en-US"/>
              <a:t>Experiment: for TuRF, SURF, SURF*, SWRF*, and Mult</a:t>
            </a:r>
            <a:r>
              <a:rPr lang="it-IT" altLang="en-US"/>
              <a:t>i</a:t>
            </a:r>
            <a:r>
              <a:rPr lang="en-US"/>
              <a:t>SURF*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0265" y="869315"/>
            <a:ext cx="7443470" cy="3404870"/>
          </a:xfrm>
        </p:spPr>
        <p:txBody>
          <a:bodyPr>
            <a:noAutofit/>
          </a:bodyPr>
          <a:lstStyle/>
          <a:p>
            <a:endParaRPr lang="en-US" sz="1200"/>
          </a:p>
          <a:p>
            <a:pPr marL="0" indent="0">
              <a:buNone/>
            </a:pPr>
            <a:r>
              <a:rPr lang="it-IT" altLang="en-US" sz="1200"/>
              <a:t>design:</a:t>
            </a:r>
            <a:endParaRPr lang="it-IT" altLang="en-US" sz="1200"/>
          </a:p>
          <a:p>
            <a:r>
              <a:rPr lang="en-US" sz="1200"/>
              <a:t>pure 2-way interactions no main effect</a:t>
            </a:r>
            <a:endParaRPr lang="en-US" sz="1200"/>
          </a:p>
          <a:p>
            <a:r>
              <a:rPr lang="en-US" sz="1200"/>
              <a:t>#samples 200-3200</a:t>
            </a:r>
            <a:endParaRPr lang="en-US" sz="1200"/>
          </a:p>
          <a:p>
            <a:r>
              <a:rPr lang="en-US" sz="1200"/>
              <a:t>different heritability 0.01-0.4</a:t>
            </a:r>
            <a:endParaRPr lang="en-US" sz="1200"/>
          </a:p>
          <a:p>
            <a:r>
              <a:rPr lang="en-US" sz="1200"/>
              <a:t>feature simulated as 0,1,2</a:t>
            </a:r>
            <a:endParaRPr lang="en-US" sz="1200"/>
          </a:p>
          <a:p>
            <a:r>
              <a:rPr lang="en-US" sz="1200"/>
              <a:t>1 single interaction and 998 no relevant</a:t>
            </a:r>
            <a:endParaRPr lang="en-US" sz="1200"/>
          </a:p>
          <a:p>
            <a:endParaRPr lang="en-US" sz="1200"/>
          </a:p>
          <a:p>
            <a:pPr marL="0" indent="0">
              <a:buNone/>
            </a:pPr>
            <a:r>
              <a:rPr lang="en-US" sz="1200"/>
              <a:t>Ref of these studies:</a:t>
            </a:r>
            <a:endParaRPr lang="en-US" sz="1200"/>
          </a:p>
          <a:p>
            <a:r>
              <a:rPr lang="en-US" sz="1200"/>
              <a:t>Tuning relieff for genome-wide genetic analysis [Moore]</a:t>
            </a:r>
            <a:endParaRPr lang="en-US" sz="1200"/>
          </a:p>
          <a:p>
            <a:r>
              <a:rPr lang="en-US" sz="1200"/>
              <a:t>Spatially uniform relieff (surf) for computationally-efficient filtering of gene-gene interactions[Greene]</a:t>
            </a:r>
            <a:endParaRPr lang="en-US" sz="1200"/>
          </a:p>
          <a:p>
            <a:r>
              <a:rPr lang="en-US" sz="1200"/>
              <a:t>The informative extremes: using both nearest and farthest individuals can improve relief algorithms in the domain of human genetics [Greene]</a:t>
            </a:r>
            <a:endParaRPr lang="en-US" sz="1200"/>
          </a:p>
          <a:p>
            <a:r>
              <a:rPr lang="en-US" sz="1200"/>
              <a:t>Application of a spatially-weighted relief algorithm for ranking genetic predictors of disease [Stokes]</a:t>
            </a:r>
            <a:endParaRPr lang="en-US" sz="1200"/>
          </a:p>
          <a:p>
            <a:r>
              <a:rPr lang="en-US" sz="1200"/>
              <a:t>Multiple threshold spatially uniform relieff for the genetic analysis of complex human diseases [Granizo]</a:t>
            </a:r>
            <a:endParaRPr 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980" y="33020"/>
            <a:ext cx="2601595" cy="1015365"/>
          </a:xfrm>
        </p:spPr>
        <p:txBody>
          <a:bodyPr/>
          <a:lstStyle/>
          <a:p>
            <a:r>
              <a:rPr lang="en-US">
                <a:sym typeface="+mn-ea"/>
              </a:rPr>
              <a:t>Experiments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980" y="837565"/>
            <a:ext cx="7443470" cy="3505835"/>
          </a:xfrm>
        </p:spPr>
        <p:txBody>
          <a:bodyPr>
            <a:noAutofit/>
          </a:bodyPr>
          <a:lstStyle/>
          <a:p>
            <a:endParaRPr lang="en-US" sz="1200"/>
          </a:p>
          <a:p>
            <a:pPr marL="0" indent="0">
              <a:buNone/>
            </a:pPr>
            <a:r>
              <a:rPr lang="it-IT" altLang="en-US" sz="1200"/>
              <a:t>1.	</a:t>
            </a:r>
            <a:r>
              <a:rPr lang="en-US" sz="1200"/>
              <a:t>Feature selection for detecting gene-gene interactions in genome-wide association studies [Dorani]</a:t>
            </a:r>
            <a:endParaRPr lang="en-US" sz="1200"/>
          </a:p>
          <a:p>
            <a:pPr marL="0" indent="0">
              <a:buNone/>
            </a:pPr>
            <a:r>
              <a:rPr lang="it-IT" altLang="en-US" sz="1200"/>
              <a:t>	</a:t>
            </a:r>
            <a:r>
              <a:rPr lang="en-US" sz="1200"/>
              <a:t>RBAs outperform best in simulation and real-world datasets with respect to chi-square, logistic regression, and odds ratio</a:t>
            </a:r>
            <a:endParaRPr lang="en-US" sz="1200"/>
          </a:p>
          <a:p>
            <a:endParaRPr lang="en-US" sz="1200"/>
          </a:p>
          <a:p>
            <a:pPr marL="0" indent="0">
              <a:buNone/>
            </a:pPr>
            <a:r>
              <a:rPr lang="it-IT" altLang="en-US" sz="1200"/>
              <a:t>2.	</a:t>
            </a:r>
            <a:r>
              <a:rPr lang="en-US" sz="1200"/>
              <a:t>Other study compare Relief and ReliefF to other feature selection approaches</a:t>
            </a:r>
            <a:endParaRPr lang="en-US" sz="1200"/>
          </a:p>
          <a:p>
            <a:pPr marL="0" indent="0">
              <a:buNone/>
            </a:pPr>
            <a:r>
              <a:rPr lang="it-IT" altLang="en-US" sz="1200"/>
              <a:t>	</a:t>
            </a:r>
            <a:r>
              <a:rPr lang="en-US" sz="1200"/>
              <a:t>More reliable, successful finding interactions, drawback no removing of redundancy</a:t>
            </a:r>
            <a:endParaRPr lang="en-US" sz="1200"/>
          </a:p>
          <a:p>
            <a:pPr marL="342900" lvl="1" indent="0">
              <a:buNone/>
            </a:pPr>
            <a:r>
              <a:rPr lang="it-IT" altLang="en-US" sz="1000"/>
              <a:t>r</a:t>
            </a:r>
            <a:r>
              <a:rPr lang="en-US" sz="1000"/>
              <a:t>eview and evaluation of feature selection algorithms [Belanche]</a:t>
            </a:r>
            <a:endParaRPr lang="en-US" sz="1000"/>
          </a:p>
          <a:p>
            <a:pPr marL="342900" lvl="1" indent="0">
              <a:buNone/>
            </a:pPr>
            <a:r>
              <a:rPr lang="en-US"/>
              <a:t>A review of feature selection methods on synthetic data [Bolòn-Canedo]</a:t>
            </a:r>
            <a:endParaRPr lang="en-US"/>
          </a:p>
          <a:p>
            <a:endParaRPr lang="en-US" sz="1200"/>
          </a:p>
          <a:p>
            <a:pPr marL="0" indent="0">
              <a:buNone/>
            </a:pPr>
            <a:r>
              <a:rPr lang="it-IT" altLang="en-US" sz="1200"/>
              <a:t>3.	</a:t>
            </a:r>
            <a:r>
              <a:rPr lang="en-US" sz="1200"/>
              <a:t>Third study on broad simulated datasets vs chi-square, ANOVA, mutual information, and random forest based approaches</a:t>
            </a:r>
            <a:endParaRPr lang="en-US" sz="1200"/>
          </a:p>
          <a:p>
            <a:pPr marL="0" indent="0">
              <a:buNone/>
            </a:pPr>
            <a:r>
              <a:rPr lang="it-IT" altLang="en-US" sz="1200"/>
              <a:t>	</a:t>
            </a:r>
            <a:r>
              <a:rPr lang="en-US" sz="1200">
                <a:sym typeface="+mn-ea"/>
              </a:rPr>
              <a:t>RBA </a:t>
            </a:r>
            <a:r>
              <a:rPr lang="en-US" sz="1200"/>
              <a:t>Confirmed its utility for feature selection</a:t>
            </a:r>
            <a:endParaRPr lang="en-US" sz="1200"/>
          </a:p>
          <a:p>
            <a:pPr marL="0" indent="0">
              <a:buNone/>
            </a:pPr>
            <a:r>
              <a:rPr lang="it-IT" altLang="en-US" sz="1200"/>
              <a:t>	Illustrate</a:t>
            </a:r>
            <a:r>
              <a:rPr lang="en-US" sz="1200"/>
              <a:t> performance difference between different RBAs core</a:t>
            </a:r>
            <a:endParaRPr lang="en-US" sz="1200"/>
          </a:p>
          <a:p>
            <a:pPr marL="0" indent="0">
              <a:buNone/>
            </a:pPr>
            <a:r>
              <a:rPr lang="it-IT" altLang="en-US" sz="1200"/>
              <a:t>	</a:t>
            </a:r>
            <a:r>
              <a:rPr lang="en-US" sz="1200"/>
              <a:t>Benchmarking relief-based feature selection methods for bioinformatics data mining [Ubranowicz]</a:t>
            </a:r>
            <a:endParaRPr 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620" y="86995"/>
            <a:ext cx="3828415" cy="926465"/>
          </a:xfrm>
        </p:spPr>
        <p:txBody>
          <a:bodyPr/>
          <a:lstStyle/>
          <a:p>
            <a:r>
              <a:rPr lang="en-US">
                <a:sym typeface="+mn-ea"/>
              </a:rPr>
              <a:t>Software availability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2890" y="1416685"/>
            <a:ext cx="8035925" cy="2577465"/>
          </a:xfrm>
        </p:spPr>
        <p:txBody>
          <a:bodyPr>
            <a:noAutofit/>
          </a:bodyPr>
          <a:lstStyle/>
          <a:p>
            <a:endParaRPr lang="en-US" sz="1400"/>
          </a:p>
          <a:p>
            <a:pPr marL="0" indent="0">
              <a:buNone/>
            </a:pPr>
            <a:r>
              <a:rPr lang="en-US" sz="1400"/>
              <a:t>   </a:t>
            </a:r>
            <a:endParaRPr lang="en-US" sz="1400"/>
          </a:p>
          <a:p>
            <a:r>
              <a:rPr lang="en-US" sz="1400"/>
              <a:t>ReliefF and RReliefF [regression input]</a:t>
            </a:r>
            <a:endParaRPr lang="en-US" sz="1400"/>
          </a:p>
          <a:p>
            <a:pPr marL="342900" lvl="1" indent="0">
              <a:buNone/>
            </a:pPr>
            <a:r>
              <a:rPr lang="en-US"/>
              <a:t> CORElearn [C++], Weka [Java], Orange and R</a:t>
            </a:r>
            <a:endParaRPr lang="en-US" sz="1400"/>
          </a:p>
          <a:p>
            <a:r>
              <a:rPr lang="en-US" sz="1400"/>
              <a:t>in MDR package [Java] there are ReliefF, SURF, SURF*, MultiSURF*, iterative TuRF</a:t>
            </a:r>
            <a:endParaRPr lang="en-US" sz="1400"/>
          </a:p>
          <a:p>
            <a:pPr marL="0" indent="0">
              <a:buNone/>
            </a:pPr>
            <a:r>
              <a:rPr lang="it-IT" altLang="en-US" sz="1400"/>
              <a:t>	</a:t>
            </a:r>
            <a:r>
              <a:rPr lang="en-US" sz="1400"/>
              <a:t>can only handle complete data</a:t>
            </a:r>
            <a:endParaRPr lang="en-US" sz="1400"/>
          </a:p>
          <a:p>
            <a:r>
              <a:rPr lang="en-US" sz="1400"/>
              <a:t>ExSTraCS [python 2.7] same algorithms</a:t>
            </a:r>
            <a:endParaRPr lang="en-US" sz="1400"/>
          </a:p>
          <a:p>
            <a:pPr marL="0" indent="0">
              <a:buNone/>
            </a:pPr>
            <a:r>
              <a:rPr lang="it-IT" altLang="en-US" sz="1400"/>
              <a:t>	</a:t>
            </a:r>
            <a:r>
              <a:rPr lang="en-US" sz="1400"/>
              <a:t>less efficient but handle different data types:  continuous features, multi-class endpoints, </a:t>
            </a:r>
            <a:r>
              <a:rPr lang="it-IT" altLang="en-US" sz="1400"/>
              <a:t>	</a:t>
            </a:r>
            <a:r>
              <a:rPr lang="en-US" sz="1400"/>
              <a:t>regression, and missing data.</a:t>
            </a:r>
            <a:endParaRPr lang="en-US" sz="1400"/>
          </a:p>
          <a:p>
            <a:r>
              <a:rPr lang="en-US" sz="1400"/>
              <a:t>MoRF [C#] ReliefF, SURF*, SWRF*</a:t>
            </a:r>
            <a:endParaRPr lang="en-US" sz="1400"/>
          </a:p>
          <a:p>
            <a:r>
              <a:rPr lang="en-US" sz="1400"/>
              <a:t>in C# available also ReliefSeq</a:t>
            </a:r>
            <a:endParaRPr lang="en-US" sz="1400"/>
          </a:p>
          <a:p>
            <a:r>
              <a:rPr lang="en-US" sz="1400"/>
              <a:t>ReBATE [python 2 &amp; 3] ReliefF, SURF, SURF*, MultiSURF*, MultiSURF, and TuRF</a:t>
            </a:r>
            <a:endParaRPr lang="en-US" sz="1400"/>
          </a:p>
          <a:p>
            <a:pPr marL="342900" lvl="1" indent="0">
              <a:buNone/>
            </a:pPr>
            <a:r>
              <a:rPr lang="en-US"/>
              <a:t>handle aforementioned data types</a:t>
            </a:r>
            <a:endParaRPr lang="en-US"/>
          </a:p>
          <a:p>
            <a:pPr marL="342900" lvl="1" indent="0">
              <a:buNone/>
            </a:pPr>
            <a:r>
              <a:rPr lang="it-IT" altLang="en-US"/>
              <a:t>e</a:t>
            </a:r>
            <a:r>
              <a:rPr lang="en-US"/>
              <a:t>xist a optimized Cython version</a:t>
            </a:r>
            <a:endParaRPr lang="en-US"/>
          </a:p>
          <a:p>
            <a:pPr marL="342900" lvl="1" indent="0">
              <a:buNone/>
            </a:pPr>
            <a:r>
              <a:rPr lang="en-US"/>
              <a:t>also a scikit-learn compatible format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980" y="21590"/>
            <a:ext cx="2545080" cy="1115695"/>
          </a:xfrm>
        </p:spPr>
        <p:txBody>
          <a:bodyPr/>
          <a:lstStyle/>
          <a:p>
            <a:r>
              <a:rPr lang="en-US">
                <a:sym typeface="+mn-ea"/>
              </a:rPr>
              <a:t>CONCLUSION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980" y="938530"/>
            <a:ext cx="7443470" cy="3404870"/>
          </a:xfrm>
        </p:spPr>
        <p:txBody>
          <a:bodyPr>
            <a:normAutofit/>
          </a:bodyPr>
          <a:lstStyle/>
          <a:p>
            <a:endParaRPr lang="en-US"/>
          </a:p>
          <a:p>
            <a:r>
              <a:rPr lang="en-US"/>
              <a:t>generally proficient detecting 2-way interactions</a:t>
            </a:r>
            <a:endParaRPr lang="en-US"/>
          </a:p>
          <a:p>
            <a:r>
              <a:rPr lang="en-US"/>
              <a:t>scale linearly well with the number of features, quadratically with number of instances</a:t>
            </a:r>
            <a:endParaRPr lang="en-US"/>
          </a:p>
          <a:p>
            <a:r>
              <a:rPr lang="en-US"/>
              <a:t>iterative and efficien</a:t>
            </a:r>
            <a:r>
              <a:rPr lang="it-IT" altLang="en-US"/>
              <a:t>t</a:t>
            </a:r>
            <a:r>
              <a:rPr lang="en-US"/>
              <a:t> approaches -&gt; scale to large feature spaces</a:t>
            </a:r>
            <a:endParaRPr lang="en-US"/>
          </a:p>
          <a:p>
            <a:r>
              <a:rPr lang="en-US"/>
              <a:t>‘anytime’ algorithms</a:t>
            </a:r>
            <a:endParaRPr lang="en-US"/>
          </a:p>
          <a:p>
            <a:r>
              <a:rPr lang="en-US"/>
              <a:t>choice of instance neighbors is critical for success</a:t>
            </a:r>
            <a:endParaRPr lang="en-US"/>
          </a:p>
          <a:p>
            <a:r>
              <a:rPr lang="en-US"/>
              <a:t>individual feature weights outputted can be used to probabilistically guide downstream machine learning methods (i.e. feature weighting)</a:t>
            </a:r>
            <a:endParaRPr lang="en-US"/>
          </a:p>
          <a:p>
            <a:r>
              <a:rPr lang="en-US"/>
              <a:t>flexible for data types and domains</a:t>
            </a:r>
            <a:endParaRPr lang="en-US"/>
          </a:p>
          <a:p>
            <a:r>
              <a:rPr lang="en-US"/>
              <a:t>many different variants of algorithm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980" y="99695"/>
            <a:ext cx="7429500" cy="523240"/>
          </a:xfrm>
        </p:spPr>
        <p:txBody>
          <a:bodyPr>
            <a:normAutofit fontScale="90000"/>
          </a:bodyPr>
          <a:lstStyle/>
          <a:p>
            <a:br>
              <a:rPr lang="en-US"/>
            </a:br>
            <a:r>
              <a:rPr lang="en-US">
                <a:sym typeface="+mn-ea"/>
              </a:rPr>
              <a:t>CONCLUSION</a:t>
            </a:r>
            <a:r>
              <a:rPr lang="it-IT" altLang="en-US">
                <a:sym typeface="+mn-ea"/>
              </a:rPr>
              <a:t>:</a:t>
            </a:r>
            <a:r>
              <a:rPr lang="en-US">
                <a:sym typeface="+mn-ea"/>
              </a:rPr>
              <a:t> enhancement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980" y="1116965"/>
            <a:ext cx="7442200" cy="3226435"/>
          </a:xfrm>
        </p:spPr>
        <p:txBody>
          <a:bodyPr>
            <a:normAutofit/>
          </a:bodyPr>
          <a:lstStyle/>
          <a:p>
            <a:endParaRPr lang="en-US"/>
          </a:p>
          <a:p>
            <a:pPr marL="0" indent="0">
              <a:buNone/>
            </a:pPr>
            <a:r>
              <a:rPr lang="en-US"/>
              <a:t>find most effective and reliable instance weighting approach</a:t>
            </a:r>
            <a:endParaRPr lang="en-US"/>
          </a:p>
          <a:p>
            <a:pPr marL="0" indent="0">
              <a:buNone/>
            </a:pPr>
            <a:r>
              <a:rPr lang="en-US"/>
              <a:t>optimizing #neighbors and neighbor selection depending on the problem</a:t>
            </a:r>
            <a:endParaRPr lang="en-US"/>
          </a:p>
          <a:p>
            <a:pPr marL="0" indent="0">
              <a:buNone/>
            </a:pPr>
            <a:r>
              <a:rPr lang="en-US"/>
              <a:t>improved strategies for scaling to large-scale data</a:t>
            </a:r>
            <a:endParaRPr lang="en-US"/>
          </a:p>
          <a:p>
            <a:pPr marL="0" indent="0">
              <a:buNone/>
            </a:pPr>
            <a:r>
              <a:rPr lang="en-US"/>
              <a:t>extend to other data-types problems [e.g. time series]</a:t>
            </a:r>
            <a:endParaRPr lang="en-US"/>
          </a:p>
          <a:p>
            <a:pPr marL="0" indent="0">
              <a:buNone/>
            </a:pPr>
            <a:r>
              <a:rPr lang="en-US"/>
              <a:t>limiting user-defined parameters influence</a:t>
            </a:r>
            <a:endParaRPr lang="en-US"/>
          </a:p>
          <a:p>
            <a:pPr marL="0" indent="0">
              <a:buNone/>
            </a:pPr>
            <a:r>
              <a:rPr lang="en-US"/>
              <a:t>new strategies for ensemble</a:t>
            </a:r>
            <a:endParaRPr lang="en-US"/>
          </a:p>
          <a:p>
            <a:pPr marL="0" indent="0">
              <a:buNone/>
            </a:pPr>
            <a:r>
              <a:rPr lang="en-US"/>
              <a:t>more rigorous approaches for threshold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</a:fld>
            <a:endParaRPr lang="it-IT"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title"/>
          </p:nvPr>
        </p:nvSpPr>
        <p:spPr>
          <a:xfrm>
            <a:off x="1969450" y="147700"/>
            <a:ext cx="5942097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Types of Feature selection</a:t>
            </a:r>
            <a:endParaRPr lang="it-IT" sz="2000" dirty="0"/>
          </a:p>
        </p:txBody>
      </p:sp>
      <p:sp>
        <p:nvSpPr>
          <p:cNvPr id="334" name="Google Shape;334;p15"/>
          <p:cNvSpPr txBox="1">
            <a:spLocks noGrp="1"/>
          </p:cNvSpPr>
          <p:nvPr>
            <p:ph type="body" idx="1"/>
          </p:nvPr>
        </p:nvSpPr>
        <p:spPr>
          <a:xfrm>
            <a:off x="595885" y="1311395"/>
            <a:ext cx="76143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it-IT" altLang="en-US" sz="1600" dirty="0">
                <a:latin typeface="Bahnschrift SemiLight" panose="020B0502040204020203" pitchFamily="34" charset="0"/>
              </a:rPr>
              <a:t>With regards to the relationship to the construction of the model:</a:t>
            </a:r>
            <a:endParaRPr lang="en-US" sz="1600" dirty="0">
              <a:latin typeface="Bahnschrift SemiLight" panose="020B0502040204020203" pitchFamily="34" charset="0"/>
            </a:endParaRP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it-IT" altLang="en-US" sz="1400" dirty="0">
                <a:latin typeface="Bahnschrift SemiLight" panose="020B0502040204020203" pitchFamily="34" charset="0"/>
              </a:rPr>
              <a:t>Filter methods -&gt; proxy measure calculated to score features as a processing step prior to modeling [it is independent to the subsequent algorithm]  E.g. Relief </a:t>
            </a:r>
            <a:endParaRPr lang="it-IT" altLang="en-US" sz="1400" dirty="0">
              <a:latin typeface="Bahnschrift SemiLight" panose="020B0502040204020203" pitchFamily="34" charset="0"/>
            </a:endParaRP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it-IT" altLang="en-US" sz="1400" dirty="0">
                <a:latin typeface="Bahnschrift SemiLight" panose="020B0502040204020203" pitchFamily="34" charset="0"/>
              </a:rPr>
              <a:t>Wrapper methods -&gt; stand-alone modeling algorithm with a candidate feature subset</a:t>
            </a:r>
            <a:endParaRPr lang="it-IT" altLang="en-US" sz="1400" dirty="0">
              <a:latin typeface="Bahnschrift SemiLight" panose="020B0502040204020203" pitchFamily="34" charset="0"/>
            </a:endParaRP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it-IT" altLang="en-US" sz="1400" dirty="0">
                <a:latin typeface="Bahnschrift SemiLight" panose="020B0502040204020203" pitchFamily="34" charset="0"/>
              </a:rPr>
              <a:t>Iterative, computationally intensive</a:t>
            </a:r>
            <a:endParaRPr lang="it-IT" altLang="en-US" sz="1400" dirty="0">
              <a:latin typeface="Bahnschrift SemiLight" panose="020B0502040204020203" pitchFamily="34" charset="0"/>
            </a:endParaRP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it-IT" altLang="en-US" sz="1400" dirty="0">
                <a:latin typeface="Bahnschrift SemiLight" panose="020B0502040204020203" pitchFamily="34" charset="0"/>
              </a:rPr>
              <a:t>can identify the best performing features set for that modeling algorithm</a:t>
            </a:r>
            <a:endParaRPr lang="it-IT" altLang="en-US" sz="1400" dirty="0">
              <a:latin typeface="Bahnschrift SemiLight" panose="020B0502040204020203" pitchFamily="34" charset="0"/>
            </a:endParaRP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it-IT" altLang="en-US" sz="1400" dirty="0">
                <a:latin typeface="Bahnschrift SemiLight" panose="020B0502040204020203" pitchFamily="34" charset="0"/>
              </a:rPr>
              <a:t>Naive Bayes, SVM</a:t>
            </a:r>
            <a:endParaRPr lang="it-IT" altLang="en-US" sz="1400" dirty="0">
              <a:latin typeface="Bahnschrift SemiLight" panose="020B0502040204020203" pitchFamily="34" charset="0"/>
            </a:endParaRP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it-IT" altLang="en-US" sz="1400" dirty="0">
                <a:latin typeface="Bahnschrift SemiLight" panose="020B0502040204020203" pitchFamily="34" charset="0"/>
              </a:rPr>
              <a:t>Embedded methods -&gt; perform feature selection as a part of the modeling algorithm's execution; </a:t>
            </a:r>
            <a:endParaRPr lang="it-IT" altLang="en-US" sz="1400" dirty="0">
              <a:latin typeface="Bahnschrift SemiLight" panose="020B0502040204020203" pitchFamily="34" charset="0"/>
            </a:endParaRP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it-IT" altLang="en-US" sz="1400" dirty="0">
                <a:latin typeface="Bahnschrift SemiLight" panose="020B0502040204020203" pitchFamily="34" charset="0"/>
              </a:rPr>
              <a:t>more efficient than wrappers because of the simultaneous integration modeling with feature selection</a:t>
            </a:r>
            <a:endParaRPr lang="it-IT" altLang="en-US" sz="1400" dirty="0">
              <a:latin typeface="Bahnschrift SemiLight" panose="020B0502040204020203" pitchFamily="34" charset="0"/>
            </a:endParaRP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it-IT" altLang="en-US" sz="1400" dirty="0">
                <a:latin typeface="Bahnschrift SemiLight" panose="020B0502040204020203" pitchFamily="34" charset="0"/>
              </a:rPr>
              <a:t>optimize a two-part objective function : goodness of fit + complexity penalty</a:t>
            </a:r>
            <a:endParaRPr lang="it-IT" altLang="en-US" sz="1400" dirty="0">
              <a:latin typeface="Bahnschrift SemiLight" panose="020B0502040204020203" pitchFamily="34" charset="0"/>
            </a:endParaRP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it-IT" altLang="en-US" sz="1400" dirty="0">
                <a:latin typeface="Bahnschrift SemiLight" panose="020B0502040204020203" pitchFamily="34" charset="0"/>
              </a:rPr>
              <a:t>lasso, CART, XGBoost</a:t>
            </a:r>
            <a:endParaRPr lang="it-IT" altLang="en-US" sz="1400" dirty="0">
              <a:latin typeface="Bahnschrift SemiLight" panose="020B0502040204020203" pitchFamily="34" charset="0"/>
            </a:endParaRPr>
          </a:p>
          <a:p>
            <a:pPr lvl="2" indent="-457200">
              <a:buFont typeface="Arial" panose="020B0604020202020204" pitchFamily="34" charset="0"/>
              <a:buChar char="•"/>
            </a:pPr>
            <a:endParaRPr lang="it-IT" altLang="en-US" sz="1400" dirty="0">
              <a:latin typeface="Bahnschrift SemiLight" panose="020B0502040204020203" pitchFamily="34" charset="0"/>
            </a:endParaRPr>
          </a:p>
        </p:txBody>
      </p:sp>
      <p:sp>
        <p:nvSpPr>
          <p:cNvPr id="335" name="Google Shape;335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6"/>
          <p:cNvSpPr txBox="1">
            <a:spLocks noGrp="1"/>
          </p:cNvSpPr>
          <p:nvPr>
            <p:ph type="body" idx="2"/>
          </p:nvPr>
        </p:nvSpPr>
        <p:spPr>
          <a:xfrm>
            <a:off x="619125" y="1194435"/>
            <a:ext cx="7905115" cy="35394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endParaRPr lang="en-US" sz="1800" dirty="0">
              <a:latin typeface="Bahnschrift SemiLight" panose="020B0502040204020203" pitchFamily="34" charset="0"/>
            </a:endParaRPr>
          </a:p>
          <a:p>
            <a:pPr marL="101600" indent="0">
              <a:buNone/>
            </a:pPr>
            <a:endParaRPr lang="en-US" sz="1800" dirty="0">
              <a:latin typeface="Bahnschrift SemiLight" panose="020B0502040204020203" pitchFamily="34" charset="0"/>
            </a:endParaRPr>
          </a:p>
          <a:p>
            <a:r>
              <a:rPr lang="en-US" sz="1800" dirty="0">
                <a:latin typeface="Bahnschrift SemiLight" panose="020B0502040204020203" pitchFamily="34" charset="0"/>
              </a:rPr>
              <a:t>Individual Evaluation -&gt; assesses individual feature</a:t>
            </a:r>
            <a:endParaRPr lang="en-US" sz="1800" dirty="0">
              <a:latin typeface="Bahnschrift SemiLight" panose="020B0502040204020203" pitchFamily="34" charset="0"/>
            </a:endParaRPr>
          </a:p>
          <a:p>
            <a:pPr marL="101600" indent="0">
              <a:buNone/>
            </a:pPr>
            <a:endParaRPr lang="en-US" sz="1800" dirty="0">
              <a:latin typeface="Bahnschrift SemiLight" panose="020B0502040204020203" pitchFamily="34" charset="0"/>
            </a:endParaRPr>
          </a:p>
          <a:p>
            <a:r>
              <a:rPr lang="en-US" sz="1800" dirty="0">
                <a:latin typeface="Bahnschrift SemiLight" panose="020B0502040204020203" pitchFamily="34" charset="0"/>
              </a:rPr>
              <a:t>Subset Evaluation -&gt;  assesses candidate feature SUBSET that are selected based on a given search strategy</a:t>
            </a:r>
            <a:endParaRPr lang="en-US" sz="1800" dirty="0">
              <a:latin typeface="Bahnschrift SemiLight" panose="020B0502040204020203" pitchFamily="34" charset="0"/>
            </a:endParaRPr>
          </a:p>
        </p:txBody>
      </p:sp>
      <p:sp>
        <p:nvSpPr>
          <p:cNvPr id="343" name="Google Shape;34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Text Box 2"/>
          <p:cNvSpPr txBox="1"/>
          <p:nvPr/>
        </p:nvSpPr>
        <p:spPr>
          <a:xfrm>
            <a:off x="620395" y="262255"/>
            <a:ext cx="7606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  <a:sym typeface="+mn-ea"/>
              </a:rPr>
              <a:t>Filter, Wrapper or Embedded methods relying on:</a:t>
            </a:r>
            <a:endParaRPr lang="en-US" sz="2400" dirty="0">
              <a:latin typeface="Bahnschrift SemiLight" panose="020B0502040204020203" pitchFamily="34" charset="0"/>
              <a:sym typeface="+mn-ea"/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"/>
          <p:cNvSpPr txBox="1">
            <a:spLocks noGrp="1"/>
          </p:cNvSpPr>
          <p:nvPr>
            <p:ph type="title"/>
          </p:nvPr>
        </p:nvSpPr>
        <p:spPr>
          <a:xfrm>
            <a:off x="833120" y="170815"/>
            <a:ext cx="7665085" cy="8566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>
                <a:latin typeface="Bahnschrift SemiLight" panose="020B0502040204020203" pitchFamily="34" charset="0"/>
                <a:sym typeface="+mn-ea"/>
              </a:rPr>
              <a:t>Advantage of relief-based feature selection</a:t>
            </a:r>
            <a:endParaRPr dirty="0"/>
          </a:p>
        </p:txBody>
      </p:sp>
      <p:sp>
        <p:nvSpPr>
          <p:cNvPr id="342" name="Google Shape;342;p16"/>
          <p:cNvSpPr txBox="1">
            <a:spLocks noGrp="1"/>
          </p:cNvSpPr>
          <p:nvPr>
            <p:ph type="body" idx="2"/>
          </p:nvPr>
        </p:nvSpPr>
        <p:spPr>
          <a:xfrm>
            <a:off x="1158125" y="1388125"/>
            <a:ext cx="74826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lang="en-US" sz="1600" dirty="0">
              <a:latin typeface="Bahnschrift SemiLight" panose="020B0502040204020203" pitchFamily="34" charset="0"/>
            </a:endParaRPr>
          </a:p>
          <a:p>
            <a:r>
              <a:rPr lang="en-US" sz="1400" dirty="0">
                <a:latin typeface="Bahnschrift SemiLight" panose="020B0502040204020203" pitchFamily="34" charset="0"/>
              </a:rPr>
              <a:t>Only filter method that can capture feature dependencies in predicting the target</a:t>
            </a:r>
            <a:endParaRPr lang="en-US" sz="1400" dirty="0">
              <a:latin typeface="Bahnschrift SemiLight" panose="020B0502040204020203" pitchFamily="34" charset="0"/>
            </a:endParaRPr>
          </a:p>
          <a:p>
            <a:endParaRPr lang="en-US" sz="1400" dirty="0">
              <a:latin typeface="Bahnschrift SemiLight" panose="020B0502040204020203" pitchFamily="34" charset="0"/>
            </a:endParaRPr>
          </a:p>
          <a:p>
            <a:r>
              <a:rPr lang="it-IT" altLang="en-US" sz="1400" dirty="0">
                <a:latin typeface="Bahnschrift SemiLight" panose="020B0502040204020203" pitchFamily="34" charset="0"/>
              </a:rPr>
              <a:t>not tries </a:t>
            </a:r>
            <a:r>
              <a:rPr lang="en-US" sz="1400" dirty="0">
                <a:latin typeface="Bahnschrift SemiLight" panose="020B0502040204020203" pitchFamily="34" charset="0"/>
              </a:rPr>
              <a:t>Through feature combinations, but rather use the concept of nearest neighbors to derive feature statistics that indirectly account for interactions</a:t>
            </a:r>
            <a:endParaRPr lang="en-US" sz="1400" dirty="0">
              <a:latin typeface="Bahnschrift SemiLight" panose="020B0502040204020203" pitchFamily="34" charset="0"/>
            </a:endParaRPr>
          </a:p>
          <a:p>
            <a:endParaRPr lang="en-US" sz="1400" dirty="0">
              <a:latin typeface="Bahnschrift SemiLight" panose="020B0502040204020203" pitchFamily="34" charset="0"/>
            </a:endParaRPr>
          </a:p>
          <a:p>
            <a:r>
              <a:rPr lang="en-US" sz="1400" dirty="0">
                <a:latin typeface="Bahnschrift SemiLight" panose="020B0502040204020203" pitchFamily="34" charset="0"/>
              </a:rPr>
              <a:t> Fast</a:t>
            </a:r>
            <a:endParaRPr lang="en-US" sz="1400" dirty="0">
              <a:latin typeface="Bahnschrift SemiLight" panose="020B0502040204020203" pitchFamily="34" charset="0"/>
            </a:endParaRPr>
          </a:p>
          <a:p>
            <a:endParaRPr lang="en-US" sz="1400" dirty="0">
              <a:latin typeface="Bahnschrift SemiLight" panose="020B0502040204020203" pitchFamily="34" charset="0"/>
            </a:endParaRPr>
          </a:p>
          <a:p>
            <a:r>
              <a:rPr lang="en-US" sz="1400" dirty="0">
                <a:latin typeface="Bahnschrift SemiLight" panose="020B0502040204020203" pitchFamily="34" charset="0"/>
              </a:rPr>
              <a:t>Selected features are not induction algorithm dependent [broader application] --&gt; useful also in a ensemble system</a:t>
            </a:r>
            <a:endParaRPr lang="en-US" sz="1400" dirty="0">
              <a:latin typeface="Bahnschrift SemiLight" panose="020B0502040204020203" pitchFamily="34" charset="0"/>
            </a:endParaRPr>
          </a:p>
          <a:p>
            <a:endParaRPr lang="en-US" sz="1400" dirty="0">
              <a:latin typeface="Bahnschrift SemiLight" panose="020B0502040204020203" pitchFamily="34" charset="0"/>
            </a:endParaRPr>
          </a:p>
          <a:p>
            <a:r>
              <a:rPr lang="en-US" sz="1400" dirty="0">
                <a:latin typeface="Bahnschrift SemiLight" panose="020B0502040204020203" pitchFamily="34" charset="0"/>
              </a:rPr>
              <a:t>Flexible -&gt; not only for select top feature, but also to guide stochastic ML algorithms</a:t>
            </a:r>
            <a:endParaRPr lang="en-US" sz="1600" dirty="0">
              <a:latin typeface="Bahnschrift SemiLight" panose="020B0502040204020203" pitchFamily="34" charset="0"/>
            </a:endParaRPr>
          </a:p>
          <a:p>
            <a:pPr marL="457200" lvl="1" indent="0">
              <a:buNone/>
            </a:pPr>
            <a:endParaRPr lang="en-US" sz="1600" dirty="0">
              <a:latin typeface="Bahnschrift SemiLight" panose="020B0502040204020203" pitchFamily="34" charset="0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dirty="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dirty="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43" name="Google Shape;34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"/>
          <p:cNvSpPr txBox="1">
            <a:spLocks noGrp="1"/>
          </p:cNvSpPr>
          <p:nvPr>
            <p:ph type="title"/>
          </p:nvPr>
        </p:nvSpPr>
        <p:spPr>
          <a:xfrm>
            <a:off x="1432712" y="171050"/>
            <a:ext cx="6278576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>
                <a:latin typeface="Bahnschrift SemiLight" panose="020B0502040204020203" pitchFamily="34" charset="0"/>
                <a:sym typeface="+mn-ea"/>
              </a:rPr>
              <a:t>FEATURE CONSTRUCTION</a:t>
            </a:r>
            <a:endParaRPr dirty="0"/>
          </a:p>
        </p:txBody>
      </p:sp>
      <p:sp>
        <p:nvSpPr>
          <p:cNvPr id="342" name="Google Shape;342;p16"/>
          <p:cNvSpPr txBox="1">
            <a:spLocks noGrp="1"/>
          </p:cNvSpPr>
          <p:nvPr>
            <p:ph type="body" idx="2"/>
          </p:nvPr>
        </p:nvSpPr>
        <p:spPr>
          <a:xfrm>
            <a:off x="1158125" y="1388125"/>
            <a:ext cx="74826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000" dirty="0">
              <a:latin typeface="Bahnschrift SemiLight" panose="020B0502040204020203" pitchFamily="34" charset="0"/>
            </a:endParaRP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sz="1600" dirty="0">
                <a:latin typeface="Bahnschrift SemiLight" panose="020B0502040204020203" pitchFamily="34" charset="0"/>
              </a:rPr>
              <a:t>An alternative or supplemental approach to facilitate the detection and modeling of interactions is feature constructions</a:t>
            </a:r>
            <a:endParaRPr lang="en-US" sz="1600" dirty="0">
              <a:latin typeface="Bahnschrift SemiLight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600" dirty="0">
              <a:latin typeface="Bahnschrift SemiLight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Bahnschrift SemiLight" panose="020B0502040204020203" pitchFamily="34" charset="0"/>
              </a:rPr>
              <a:t>New features as function of two or more features, can be added or substitute</a:t>
            </a:r>
            <a:endParaRPr lang="en-US" sz="1600" dirty="0">
              <a:latin typeface="Bahnschrift SemiLight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Bahnschrift SemiLight" panose="020B0502040204020203" pitchFamily="34" charset="0"/>
              </a:rPr>
              <a:t>Lack interpretability</a:t>
            </a:r>
            <a:endParaRPr lang="en-US" sz="1600" dirty="0">
              <a:latin typeface="Bahnschrift SemiLight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Bahnschrift SemiLight" panose="020B0502040204020203" pitchFamily="34" charset="0"/>
              </a:rPr>
              <a:t>MDR, polynomial feature construction, PCA, LDA</a:t>
            </a:r>
            <a:endParaRPr lang="en-US" sz="1600" dirty="0">
              <a:latin typeface="Bahnschrift SemiLight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Bahnschrift SemiLight" panose="020B0502040204020203" pitchFamily="34" charset="0"/>
              </a:rPr>
              <a:t>Not good if interpretability is key</a:t>
            </a:r>
            <a:endParaRPr lang="en-US" sz="2000" dirty="0">
              <a:latin typeface="Bahnschrift SemiLight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600" dirty="0">
              <a:latin typeface="Bahnschrift SemiLight" panose="020B0502040204020203" pitchFamily="34" charset="0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dirty="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dirty="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43" name="Google Shape;34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"/>
          <p:cNvSpPr txBox="1">
            <a:spLocks noGrp="1"/>
          </p:cNvSpPr>
          <p:nvPr>
            <p:ph type="title"/>
          </p:nvPr>
        </p:nvSpPr>
        <p:spPr>
          <a:xfrm>
            <a:off x="1432712" y="171050"/>
            <a:ext cx="6278576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>
                <a:latin typeface="Bahnschrift SemiLight" panose="020B0502040204020203" pitchFamily="34" charset="0"/>
                <a:sym typeface="+mn-ea"/>
              </a:rPr>
              <a:t>REDUDANCY</a:t>
            </a:r>
            <a:endParaRPr dirty="0"/>
          </a:p>
        </p:txBody>
      </p:sp>
      <p:sp>
        <p:nvSpPr>
          <p:cNvPr id="342" name="Google Shape;342;p16"/>
          <p:cNvSpPr txBox="1">
            <a:spLocks noGrp="1"/>
          </p:cNvSpPr>
          <p:nvPr>
            <p:ph type="body" idx="2"/>
          </p:nvPr>
        </p:nvSpPr>
        <p:spPr>
          <a:xfrm>
            <a:off x="1158125" y="1388125"/>
            <a:ext cx="74826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000" dirty="0">
              <a:latin typeface="Bahnschrift SemiLight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000" dirty="0">
              <a:latin typeface="Bahnschrift SemiLight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Light" panose="020B0502040204020203" pitchFamily="34" charset="0"/>
              </a:rPr>
              <a:t>RBA do not remove redundant features</a:t>
            </a:r>
            <a:endParaRPr lang="en-US" sz="2000" dirty="0">
              <a:latin typeface="Bahnschrift SemiLight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000" dirty="0">
              <a:latin typeface="Bahnschrift SemiLight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Light" panose="020B0502040204020203" pitchFamily="34" charset="0"/>
              </a:rPr>
              <a:t> Not always good to remove redundancy, if not perfect redundancy loss information</a:t>
            </a:r>
            <a:endParaRPr lang="en-US" sz="2000" dirty="0">
              <a:latin typeface="Bahnschrift SemiLight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000" dirty="0">
              <a:latin typeface="Bahnschrift SemiLight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Light" panose="020B0502040204020203" pitchFamily="34" charset="0"/>
              </a:rPr>
              <a:t>RBA methods not suitable if remove redun</a:t>
            </a:r>
            <a:r>
              <a:rPr lang="it-IT" altLang="en-US" sz="2000" dirty="0">
                <a:latin typeface="Bahnschrift SemiLight" panose="020B0502040204020203" pitchFamily="34" charset="0"/>
              </a:rPr>
              <a:t>d</a:t>
            </a:r>
            <a:r>
              <a:rPr lang="en-US" sz="2000" dirty="0">
                <a:latin typeface="Bahnschrift SemiLight" panose="020B0502040204020203" pitchFamily="34" charset="0"/>
              </a:rPr>
              <a:t>ancy is key</a:t>
            </a:r>
            <a:endParaRPr lang="en-US" sz="2000" dirty="0">
              <a:latin typeface="Bahnschrift SemiLight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600" dirty="0">
              <a:latin typeface="Bahnschrift SemiLight" panose="020B0502040204020203" pitchFamily="34" charset="0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dirty="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dirty="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43" name="Google Shape;34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605" y="391160"/>
            <a:ext cx="7591425" cy="856615"/>
          </a:xfrm>
        </p:spPr>
        <p:txBody>
          <a:bodyPr/>
          <a:lstStyle/>
          <a:p>
            <a:r>
              <a:rPr lang="en-US">
                <a:sym typeface="+mn-ea"/>
              </a:rPr>
              <a:t>algorithmic and conceptual descriptions of RELIEF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6605" y="1524635"/>
            <a:ext cx="7521575" cy="3077210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Cycles on m (user-defined) training instances)</a:t>
            </a:r>
            <a:endParaRPr lang="en-US"/>
          </a:p>
          <a:p>
            <a:endParaRPr lang="en-US"/>
          </a:p>
          <a:p>
            <a:r>
              <a:rPr lang="en-US"/>
              <a:t>each cycle upgrade W --&gt; vector of weights</a:t>
            </a:r>
            <a:endParaRPr lang="en-US"/>
          </a:p>
          <a:p>
            <a:endParaRPr lang="en-US"/>
          </a:p>
          <a:p>
            <a:r>
              <a:rPr lang="en-US"/>
              <a:t>identify two sets, nearest Hit (H) e nearest Miss (M)</a:t>
            </a:r>
            <a:endParaRPr lang="en-US"/>
          </a:p>
          <a:p>
            <a:endParaRPr lang="en-US"/>
          </a:p>
          <a:p>
            <a:r>
              <a:rPr lang="en-US"/>
              <a:t>Features that have a different value between instance and M support the hypothesis that they are informative of outcome, so the quality estimation W[A] is increased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e">
  <a:themeElements>
    <a:clrScheme name="Ret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Ret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e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TM03457485[[fn=Rete]]</Template>
  <TotalTime>0</TotalTime>
  <Words>13520</Words>
  <Application>WPS Presentation</Application>
  <PresentationFormat>Presentazione su schermo (16:9)</PresentationFormat>
  <Paragraphs>448</Paragraphs>
  <Slides>39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12</vt:i4>
      </vt:variant>
      <vt:variant>
        <vt:lpstr>幻灯片标题</vt:lpstr>
      </vt:variant>
      <vt:variant>
        <vt:i4>39</vt:i4>
      </vt:variant>
    </vt:vector>
  </HeadingPairs>
  <TitlesOfParts>
    <vt:vector size="69" baseType="lpstr">
      <vt:lpstr>Arial</vt:lpstr>
      <vt:lpstr>SimSun</vt:lpstr>
      <vt:lpstr>Wingdings</vt:lpstr>
      <vt:lpstr>Arial</vt:lpstr>
      <vt:lpstr>Poppins SemiBold</vt:lpstr>
      <vt:lpstr>Segoe Print</vt:lpstr>
      <vt:lpstr>Poppins</vt:lpstr>
      <vt:lpstr>Montserrat</vt:lpstr>
      <vt:lpstr>Bahnschrift SemiLight</vt:lpstr>
      <vt:lpstr>Century Gothic</vt:lpstr>
      <vt:lpstr>Microsoft YaHei</vt:lpstr>
      <vt:lpstr/>
      <vt:lpstr>Arial Unicode MS</vt:lpstr>
      <vt:lpstr>Calibri</vt:lpstr>
      <vt:lpstr>Montserrat</vt:lpstr>
      <vt:lpstr>Poppins</vt:lpstr>
      <vt:lpstr>Poppins SemiBold</vt:lpstr>
      <vt:lpstr>Rete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Relief-based feature selection: Introduction and review</vt:lpstr>
      <vt:lpstr>Objective and main points</vt:lpstr>
      <vt:lpstr>Types of Feature selection</vt:lpstr>
      <vt:lpstr>Types of Feature selection</vt:lpstr>
      <vt:lpstr>PowerPoint 演示文稿</vt:lpstr>
      <vt:lpstr>Advantage of relief-based feature selection</vt:lpstr>
      <vt:lpstr>FEATURE CONSTRUCTION</vt:lpstr>
      <vt:lpstr>REDUDANCY</vt:lpstr>
      <vt:lpstr>algorithmic and conceptual descriptions of RELIEF</vt:lpstr>
      <vt:lpstr>PowerPoint 演示文稿</vt:lpstr>
      <vt:lpstr>PowerPoint 演示文稿</vt:lpstr>
      <vt:lpstr>STRENGHTS AND LIMITATIONS</vt:lpstr>
      <vt:lpstr>STRENGHTS AND LIMITATIONS</vt:lpstr>
      <vt:lpstr>FEATURE SUBSET SELECTION</vt:lpstr>
      <vt:lpstr>INTERPRETATION</vt:lpstr>
      <vt:lpstr>Review of Relief-based algorithm </vt:lpstr>
      <vt:lpstr>PowerPoint 演示文稿</vt:lpstr>
      <vt:lpstr>PowerPoint 演示文稿</vt:lpstr>
      <vt:lpstr>TABLE description</vt:lpstr>
      <vt:lpstr>FOCUS nomenclature</vt:lpstr>
      <vt:lpstr>Observations and remarks</vt:lpstr>
      <vt:lpstr>FOCUS on C--&gt; Core algorithm:</vt:lpstr>
      <vt:lpstr>PowerPoint 演示文稿</vt:lpstr>
      <vt:lpstr>Algorithm and characteristic</vt:lpstr>
      <vt:lpstr>Algorithm and characteristic</vt:lpstr>
      <vt:lpstr>FOCUS on I (Iterative) or E (Efficiency)</vt:lpstr>
      <vt:lpstr>FOCUS on I (Iterative) or E (Efficiency)</vt:lpstr>
      <vt:lpstr>PowerPoint 演示文稿</vt:lpstr>
      <vt:lpstr>FOCUS on I (Iterative) or E (Efficiency)</vt:lpstr>
      <vt:lpstr>PowerPoint 演示文稿</vt:lpstr>
      <vt:lpstr>Note</vt:lpstr>
      <vt:lpstr>VLSReliefF</vt:lpstr>
      <vt:lpstr>FOCUS on D (Data types) and others</vt:lpstr>
      <vt:lpstr>EVALUATION of RBA</vt:lpstr>
      <vt:lpstr>Experiment: for TuRF, SURF, SURF*, SWRF*, and MultiSURF*</vt:lpstr>
      <vt:lpstr>Experiments</vt:lpstr>
      <vt:lpstr>Software availability</vt:lpstr>
      <vt:lpstr>CONCLUSION</vt:lpstr>
      <vt:lpstr> CONCLUSION: enhancement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epiRL: a reinforcement Learning agent to facilitate Epistasis detection</dc:title>
  <dc:creator>Federico Melograna</dc:creator>
  <cp:lastModifiedBy>federico</cp:lastModifiedBy>
  <cp:revision>110</cp:revision>
  <dcterms:created xsi:type="dcterms:W3CDTF">2020-06-28T11:20:00Z</dcterms:created>
  <dcterms:modified xsi:type="dcterms:W3CDTF">2020-07-11T12:08:35Z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1033-11.2.0.8342</vt:lpwstr>
  </property>
</Properties>
</file>